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theme/themeOverride12.xml" ContentType="application/vnd.openxmlformats-officedocument.themeOverride+xml"/>
  <Override PartName="/ppt/theme/themeOverride30.xml" ContentType="application/vnd.openxmlformats-officedocument.themeOverr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heme/themeOverride5.xml" ContentType="application/vnd.openxmlformats-officedocument.themeOverr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theme/themeOverride19.xml" ContentType="application/vnd.openxmlformats-officedocument.themeOverride+xml"/>
  <Override PartName="/ppt/theme/themeOverride39.xml" ContentType="application/vnd.openxmlformats-officedocument.themeOverride+xml"/>
  <Override PartName="/ppt/theme/themeOverride17.xml" ContentType="application/vnd.openxmlformats-officedocument.themeOverride+xml"/>
  <Override PartName="/ppt/theme/themeOverride28.xml" ContentType="application/vnd.openxmlformats-officedocument.themeOverride+xml"/>
  <Override PartName="/ppt/theme/themeOverride37.xml" ContentType="application/vnd.openxmlformats-officedocument.themeOverride+xml"/>
  <Override PartName="/ppt/theme/themeOverride15.xml" ContentType="application/vnd.openxmlformats-officedocument.themeOverride+xml"/>
  <Override PartName="/ppt/theme/themeOverride24.xml" ContentType="application/vnd.openxmlformats-officedocument.themeOverride+xml"/>
  <Override PartName="/ppt/theme/themeOverride26.xml" ContentType="application/vnd.openxmlformats-officedocument.themeOverride+xml"/>
  <Override PartName="/ppt/theme/themeOverride35.xml" ContentType="application/vnd.openxmlformats-officedocument.themeOverr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Override13.xml" ContentType="application/vnd.openxmlformats-officedocument.themeOverride+xml"/>
  <Override PartName="/ppt/theme/themeOverride22.xml" ContentType="application/vnd.openxmlformats-officedocument.themeOverride+xml"/>
  <Override PartName="/ppt/theme/themeOverride33.xml" ContentType="application/vnd.openxmlformats-officedocument.themeOverride+xml"/>
  <Override PartName="/ppt/theme/themeOverride42.xml" ContentType="application/vnd.openxmlformats-officedocument.themeOverr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Override8.xml" ContentType="application/vnd.openxmlformats-officedocument.themeOverride+xml"/>
  <Override PartName="/ppt/theme/themeOverride11.xml" ContentType="application/vnd.openxmlformats-officedocument.themeOverride+xml"/>
  <Override PartName="/ppt/theme/themeOverride20.xml" ContentType="application/vnd.openxmlformats-officedocument.themeOverride+xml"/>
  <Override PartName="/ppt/theme/themeOverride31.xml" ContentType="application/vnd.openxmlformats-officedocument.themeOverride+xml"/>
  <Override PartName="/ppt/theme/themeOverride40.xml" ContentType="application/vnd.openxmlformats-officedocument.themeOverr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theme/themeOverride4.xml" ContentType="application/vnd.openxmlformats-officedocument.themeOverr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theme/themeOverride29.xml" ContentType="application/vnd.openxmlformats-officedocument.themeOverride+xml"/>
  <Override PartName="/ppt/theme/themeOverride38.xml" ContentType="application/vnd.openxmlformats-officedocument.themeOverride+xml"/>
  <Override PartName="/ppt/slideLayouts/slideLayout10.xml" ContentType="application/vnd.openxmlformats-officedocument.presentationml.slideLayout+xml"/>
  <Override PartName="/ppt/theme/themeOverride18.xml" ContentType="application/vnd.openxmlformats-officedocument.themeOverride+xml"/>
  <Override PartName="/ppt/theme/themeOverride27.xml" ContentType="application/vnd.openxmlformats-officedocument.themeOverride+xml"/>
  <Override PartName="/ppt/theme/themeOverride36.xml" ContentType="application/vnd.openxmlformats-officedocument.themeOverride+xml"/>
  <Override PartName="/ppt/theme/themeOverride16.xml" ContentType="application/vnd.openxmlformats-officedocument.themeOverride+xml"/>
  <Override PartName="/ppt/theme/themeOverride25.xml" ContentType="application/vnd.openxmlformats-officedocument.themeOverride+xml"/>
  <Override PartName="/ppt/theme/themeOverride34.xml" ContentType="application/vnd.openxmlformats-officedocument.themeOverride+xml"/>
  <Override PartName="/ppt/slides/slide8.xml" ContentType="application/vnd.openxmlformats-officedocument.presentationml.slide+xml"/>
  <Override PartName="/ppt/theme/themeOverride9.xml" ContentType="application/vnd.openxmlformats-officedocument.themeOverride+xml"/>
  <Override PartName="/ppt/theme/themeOverride14.xml" ContentType="application/vnd.openxmlformats-officedocument.themeOverride+xml"/>
  <Override PartName="/ppt/theme/themeOverride23.xml" ContentType="application/vnd.openxmlformats-officedocument.themeOverride+xml"/>
  <Override PartName="/ppt/theme/themeOverride32.xml" ContentType="application/vnd.openxmlformats-officedocument.themeOverride+xml"/>
  <Override PartName="/ppt/theme/themeOverride41.xml" ContentType="application/vnd.openxmlformats-officedocument.themeOverr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heme/themeOverride7.xml" ContentType="application/vnd.openxmlformats-officedocument.themeOverride+xml"/>
  <Override PartName="/ppt/theme/themeOverride21.xml" ContentType="application/vnd.openxmlformats-officedocument.themeOverr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Override10.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theme/themeOverride3.xml" ContentType="application/vnd.openxmlformats-officedocument.themeOverr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6" r:id="rId2"/>
    <p:sldId id="256" r:id="rId3"/>
    <p:sldId id="257" r:id="rId4"/>
    <p:sldId id="267" r:id="rId5"/>
    <p:sldId id="258" r:id="rId6"/>
    <p:sldId id="259" r:id="rId7"/>
    <p:sldId id="268" r:id="rId8"/>
    <p:sldId id="270" r:id="rId9"/>
    <p:sldId id="271" r:id="rId10"/>
    <p:sldId id="269" r:id="rId11"/>
    <p:sldId id="261" r:id="rId12"/>
    <p:sldId id="262" r:id="rId13"/>
    <p:sldId id="263" r:id="rId14"/>
    <p:sldId id="306" r:id="rId15"/>
    <p:sldId id="264" r:id="rId16"/>
    <p:sldId id="265"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7" r:id="rId31"/>
    <p:sldId id="288" r:id="rId32"/>
    <p:sldId id="289" r:id="rId33"/>
    <p:sldId id="290" r:id="rId34"/>
    <p:sldId id="291" r:id="rId35"/>
    <p:sldId id="292" r:id="rId36"/>
    <p:sldId id="293" r:id="rId37"/>
    <p:sldId id="294" r:id="rId38"/>
    <p:sldId id="295" r:id="rId39"/>
    <p:sldId id="296" r:id="rId40"/>
    <p:sldId id="297" r:id="rId41"/>
    <p:sldId id="299" r:id="rId42"/>
    <p:sldId id="300" r:id="rId43"/>
    <p:sldId id="301" r:id="rId44"/>
    <p:sldId id="302" r:id="rId45"/>
    <p:sldId id="303" r:id="rId46"/>
    <p:sldId id="304" r:id="rId47"/>
    <p:sldId id="305" r:id="rId48"/>
    <p:sldId id="307" r:id="rId49"/>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23375" autoAdjust="0"/>
    <p:restoredTop sz="94660"/>
  </p:normalViewPr>
  <p:slideViewPr>
    <p:cSldViewPr>
      <p:cViewPr>
        <p:scale>
          <a:sx n="50" d="100"/>
          <a:sy n="50" d="100"/>
        </p:scale>
        <p:origin x="-2059" y="-797"/>
      </p:cViewPr>
      <p:guideLst>
        <p:guide orient="horz" pos="2160"/>
        <p:guide pos="312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551940" y="359898"/>
            <a:ext cx="802386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551940" y="1850064"/>
            <a:ext cx="802386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B84334C8-DD42-4214-9F4A-8A5FD6BC3828}" type="datetimeFigureOut">
              <a:rPr lang="en-US" smtClean="0"/>
              <a:pPr/>
              <a:t>9/29/2022</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7C820B1E-042A-4C66-A357-6F9C20955C4E}" type="slidenum">
              <a:rPr lang="en-US" smtClean="0"/>
              <a:pPr/>
              <a:t>‹#›</a:t>
            </a:fld>
            <a:endParaRPr lang="en-US"/>
          </a:p>
        </p:txBody>
      </p:sp>
      <p:sp>
        <p:nvSpPr>
          <p:cNvPr id="8" name="Oval 7"/>
          <p:cNvSpPr/>
          <p:nvPr/>
        </p:nvSpPr>
        <p:spPr>
          <a:xfrm>
            <a:off x="998219" y="1413802"/>
            <a:ext cx="227838"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253607" y="1345016"/>
            <a:ext cx="69342"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84334C8-DD42-4214-9F4A-8A5FD6BC3828}" type="datetimeFigureOut">
              <a:rPr lang="en-US" smtClean="0"/>
              <a:pPr/>
              <a:t>9/29/2022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C820B1E-042A-4C66-A357-6F9C20955C4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29500" y="274640"/>
            <a:ext cx="19812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38250" y="274641"/>
            <a:ext cx="602615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84334C8-DD42-4214-9F4A-8A5FD6BC3828}" type="datetimeFigureOut">
              <a:rPr lang="en-US" smtClean="0"/>
              <a:pPr/>
              <a:t>9/29/2022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C820B1E-042A-4C66-A357-6F9C20955C4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84334C8-DD42-4214-9F4A-8A5FD6BC3828}" type="datetimeFigureOut">
              <a:rPr lang="en-US" smtClean="0"/>
              <a:pPr/>
              <a:t>9/29/2022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C820B1E-042A-4C66-A357-6F9C20955C4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473131" y="-54"/>
            <a:ext cx="74295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793258" y="2600325"/>
            <a:ext cx="69342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793258" y="1066800"/>
            <a:ext cx="69342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84334C8-DD42-4214-9F4A-8A5FD6BC3828}" type="datetimeFigureOut">
              <a:rPr lang="en-US" smtClean="0"/>
              <a:pPr/>
              <a:t>9/29/2022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C820B1E-042A-4C66-A357-6F9C20955C4E}" type="slidenum">
              <a:rPr lang="en-US" smtClean="0"/>
              <a:pPr/>
              <a:t>‹#›</a:t>
            </a:fld>
            <a:endParaRPr lang="en-US"/>
          </a:p>
        </p:txBody>
      </p:sp>
      <p:sp>
        <p:nvSpPr>
          <p:cNvPr id="10" name="Rectangle 9"/>
          <p:cNvSpPr/>
          <p:nvPr/>
        </p:nvSpPr>
        <p:spPr bwMode="invGray">
          <a:xfrm>
            <a:off x="2476500" y="0"/>
            <a:ext cx="8255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353348" y="2814656"/>
            <a:ext cx="227838"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608736" y="2745870"/>
            <a:ext cx="69342"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5242" y="274320"/>
            <a:ext cx="812292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555242" y="1524000"/>
            <a:ext cx="39624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715762" y="1524000"/>
            <a:ext cx="39624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84334C8-DD42-4214-9F4A-8A5FD6BC3828}" type="datetimeFigureOut">
              <a:rPr lang="en-US" smtClean="0"/>
              <a:pPr/>
              <a:t>9/29/2022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C820B1E-042A-4C66-A357-6F9C20955C4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5160336"/>
            <a:ext cx="89154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95300" y="328278"/>
            <a:ext cx="435864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052060" y="328278"/>
            <a:ext cx="435864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95300" y="969336"/>
            <a:ext cx="435864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052060" y="969336"/>
            <a:ext cx="435864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84334C8-DD42-4214-9F4A-8A5FD6BC3828}" type="datetimeFigureOut">
              <a:rPr lang="en-US" smtClean="0"/>
              <a:pPr/>
              <a:t>9/29/2022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7C820B1E-042A-4C66-A357-6F9C20955C4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55242" y="274320"/>
            <a:ext cx="812292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B84334C8-DD42-4214-9F4A-8A5FD6BC3828}" type="datetimeFigureOut">
              <a:rPr lang="en-US" smtClean="0"/>
              <a:pPr/>
              <a:t>9/29/2022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7C820B1E-042A-4C66-A357-6F9C20955C4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99566" y="0"/>
            <a:ext cx="8806434"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B84334C8-DD42-4214-9F4A-8A5FD6BC3828}" type="datetimeFigureOut">
              <a:rPr lang="en-US" smtClean="0"/>
              <a:pPr/>
              <a:t>9/29/2022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7C820B1E-042A-4C66-A357-6F9C20955C4E}" type="slidenum">
              <a:rPr lang="en-US" smtClean="0"/>
              <a:pPr/>
              <a:t>‹#›</a:t>
            </a:fld>
            <a:endParaRPr lang="en-US"/>
          </a:p>
        </p:txBody>
      </p:sp>
      <p:sp>
        <p:nvSpPr>
          <p:cNvPr id="6" name="Rectangle 5"/>
          <p:cNvSpPr/>
          <p:nvPr/>
        </p:nvSpPr>
        <p:spPr bwMode="invGray">
          <a:xfrm>
            <a:off x="1099566" y="-54"/>
            <a:ext cx="79248"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16778"/>
            <a:ext cx="41275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95300" y="1406964"/>
            <a:ext cx="41275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95300" y="2133601"/>
            <a:ext cx="883285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84334C8-DD42-4214-9F4A-8A5FD6BC3828}" type="datetimeFigureOut">
              <a:rPr lang="en-US" smtClean="0"/>
              <a:pPr/>
              <a:t>9/29/2022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C820B1E-042A-4C66-A357-6F9C20955C4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77471" y="1066800"/>
            <a:ext cx="29718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B84334C8-DD42-4214-9F4A-8A5FD6BC3828}" type="datetimeFigureOut">
              <a:rPr lang="en-US" smtClean="0"/>
              <a:pPr/>
              <a:t>9/29/2022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C820B1E-042A-4C66-A357-6F9C20955C4E}" type="slidenum">
              <a:rPr lang="en-US" smtClean="0"/>
              <a:pPr/>
              <a:t>‹#›</a:t>
            </a:fld>
            <a:endParaRPr lang="en-US"/>
          </a:p>
        </p:txBody>
      </p:sp>
      <p:sp>
        <p:nvSpPr>
          <p:cNvPr id="8" name="Rectangle 7"/>
          <p:cNvSpPr/>
          <p:nvPr/>
        </p:nvSpPr>
        <p:spPr>
          <a:xfrm>
            <a:off x="825500" y="1066800"/>
            <a:ext cx="4953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908050" y="1143004"/>
            <a:ext cx="47879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429785" y="954341"/>
            <a:ext cx="74295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420639" y="936786"/>
            <a:ext cx="703326"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908050" y="4800600"/>
            <a:ext cx="47879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83920" y="-815922"/>
            <a:ext cx="1775461"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82885" y="21103"/>
            <a:ext cx="1844040"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98122" y="1055077"/>
            <a:ext cx="121952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97280" y="-54"/>
            <a:ext cx="8808721"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555242" y="274638"/>
            <a:ext cx="812292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555242" y="1447800"/>
            <a:ext cx="812292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879850" y="6305550"/>
            <a:ext cx="23114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B84334C8-DD42-4214-9F4A-8A5FD6BC3828}" type="datetimeFigureOut">
              <a:rPr lang="en-US" smtClean="0"/>
              <a:pPr/>
              <a:t>9/29/2022</a:t>
            </a:fld>
            <a:endParaRPr lang="en-US"/>
          </a:p>
        </p:txBody>
      </p:sp>
      <p:sp>
        <p:nvSpPr>
          <p:cNvPr id="10" name="Footer Placeholder 9"/>
          <p:cNvSpPr>
            <a:spLocks noGrp="1"/>
          </p:cNvSpPr>
          <p:nvPr>
            <p:ph type="ftr" sz="quarter" idx="3"/>
          </p:nvPr>
        </p:nvSpPr>
        <p:spPr>
          <a:xfrm>
            <a:off x="6191250" y="6305550"/>
            <a:ext cx="31369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9331452" y="6305550"/>
            <a:ext cx="4953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7C820B1E-042A-4C66-A357-6F9C20955C4E}" type="slidenum">
              <a:rPr lang="en-US" smtClean="0"/>
              <a:pPr/>
              <a:t>‹#›</a:t>
            </a:fld>
            <a:endParaRPr lang="en-US"/>
          </a:p>
        </p:txBody>
      </p:sp>
      <p:sp>
        <p:nvSpPr>
          <p:cNvPr id="15" name="Rectangle 14"/>
          <p:cNvSpPr/>
          <p:nvPr/>
        </p:nvSpPr>
        <p:spPr bwMode="invGray">
          <a:xfrm>
            <a:off x="1099566" y="-54"/>
            <a:ext cx="79248"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hemeOverride" Target="../theme/themeOverr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hemeOverride" Target="../theme/themeOverr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hemeOverride" Target="../theme/themeOverr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hemeOverride" Target="../theme/themeOverride2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hemeOverride" Target="../theme/themeOverr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hemeOverride" Target="../theme/themeOverr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hemeOverride" Target="../theme/themeOverride30.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hemeOverride" Target="../theme/themeOverr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hemeOverride" Target="../theme/themeOverride3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hemeOverride" Target="../theme/themeOverride3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hemeOverride" Target="../theme/themeOverr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hemeOverride" Target="../theme/themeOverride38.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9.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0.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242" y="274638"/>
            <a:ext cx="8122920" cy="4011618"/>
          </a:xfrm>
        </p:spPr>
        <p:txBody>
          <a:bodyPr>
            <a:normAutofit/>
          </a:bodyPr>
          <a:lstStyle/>
          <a:p>
            <a:pPr algn="ctr"/>
            <a:r>
              <a:rPr lang="en-IN" b="1" dirty="0" smtClean="0">
                <a:solidFill>
                  <a:schemeClr val="tx1"/>
                </a:solidFill>
                <a:latin typeface="Times New Roman" pitchFamily="18" charset="0"/>
              </a:rPr>
              <a:t>Sant Gadge Baba Amravati University</a:t>
            </a:r>
            <a:br>
              <a:rPr lang="en-IN" b="1" dirty="0" smtClean="0">
                <a:solidFill>
                  <a:schemeClr val="tx1"/>
                </a:solidFill>
                <a:latin typeface="Times New Roman" pitchFamily="18" charset="0"/>
              </a:rPr>
            </a:br>
            <a:r>
              <a:rPr lang="en-IN" b="1" dirty="0" smtClean="0">
                <a:solidFill>
                  <a:schemeClr val="tx1"/>
                </a:solidFill>
                <a:latin typeface="Times New Roman" pitchFamily="18" charset="0"/>
              </a:rPr>
              <a:t/>
            </a:r>
            <a:br>
              <a:rPr lang="en-IN" b="1" dirty="0" smtClean="0">
                <a:solidFill>
                  <a:schemeClr val="tx1"/>
                </a:solidFill>
                <a:latin typeface="Times New Roman" pitchFamily="18" charset="0"/>
              </a:rPr>
            </a:br>
            <a:r>
              <a:rPr lang="en-IN" b="1" dirty="0" smtClean="0">
                <a:solidFill>
                  <a:schemeClr val="tx1"/>
                </a:solidFill>
                <a:latin typeface="Times New Roman" pitchFamily="18" charset="0"/>
              </a:rPr>
              <a:t>Ph. D. Coursework</a:t>
            </a:r>
            <a:br>
              <a:rPr lang="en-IN" b="1" dirty="0" smtClean="0">
                <a:solidFill>
                  <a:schemeClr val="tx1"/>
                </a:solidFill>
                <a:latin typeface="Times New Roman" pitchFamily="18" charset="0"/>
              </a:rPr>
            </a:br>
            <a:r>
              <a:rPr lang="en-IN" b="1" dirty="0" smtClean="0">
                <a:solidFill>
                  <a:schemeClr val="tx1"/>
                </a:solidFill>
                <a:latin typeface="Times New Roman" pitchFamily="18" charset="0"/>
              </a:rPr>
              <a:t> Module </a:t>
            </a:r>
            <a:r>
              <a:rPr lang="en-IN" b="1" dirty="0" smtClean="0">
                <a:solidFill>
                  <a:schemeClr val="tx1"/>
                </a:solidFill>
                <a:latin typeface="Times New Roman" pitchFamily="18" charset="0"/>
              </a:rPr>
              <a:t>2   ICT :</a:t>
            </a:r>
            <a:endParaRPr lang="en-US" b="1" dirty="0">
              <a:solidFill>
                <a:schemeClr val="tx1"/>
              </a:solidFill>
              <a:latin typeface="Times New Roman" pitchFamily="18" charset="0"/>
            </a:endParaRPr>
          </a:p>
        </p:txBody>
      </p:sp>
      <p:sp>
        <p:nvSpPr>
          <p:cNvPr id="4" name="TextBox 3"/>
          <p:cNvSpPr txBox="1"/>
          <p:nvPr/>
        </p:nvSpPr>
        <p:spPr>
          <a:xfrm>
            <a:off x="1166786" y="6286520"/>
            <a:ext cx="4714908" cy="369332"/>
          </a:xfrm>
          <a:prstGeom prst="rect">
            <a:avLst/>
          </a:prstGeom>
          <a:noFill/>
        </p:spPr>
        <p:txBody>
          <a:bodyPr wrap="square" rtlCol="0">
            <a:spAutoFit/>
          </a:bodyPr>
          <a:lstStyle/>
          <a:p>
            <a:r>
              <a:rPr lang="en-IN" dirty="0" smtClean="0"/>
              <a:t>Ref: </a:t>
            </a:r>
            <a:r>
              <a:rPr lang="en-IN" dirty="0" err="1" smtClean="0"/>
              <a:t>Tutorialspoint,Web</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a:srcRect/>
          <a:stretch>
            <a:fillRect/>
          </a:stretch>
        </p:blipFill>
        <p:spPr bwMode="auto">
          <a:xfrm>
            <a:off x="1198591" y="411163"/>
            <a:ext cx="7897813" cy="6035675"/>
          </a:xfrm>
          <a:prstGeom prst="rect">
            <a:avLst/>
          </a:prstGeom>
          <a:noFill/>
          <a:ln w="9525">
            <a:noFill/>
            <a:miter lim="800000"/>
            <a:headEnd/>
            <a:tailEnd/>
          </a:ln>
          <a:effectLst/>
        </p:spPr>
      </p:pic>
      <p:sp>
        <p:nvSpPr>
          <p:cNvPr id="4" name="Title 3"/>
          <p:cNvSpPr>
            <a:spLocks noGrp="1"/>
          </p:cNvSpPr>
          <p:nvPr>
            <p:ph type="ctrTitle"/>
          </p:nvPr>
        </p:nvSpPr>
        <p:spPr>
          <a:xfrm>
            <a:off x="1309662" y="5715016"/>
            <a:ext cx="8023860" cy="711648"/>
          </a:xfrm>
        </p:spPr>
        <p:txBody>
          <a:bodyPr>
            <a:normAutofit fontScale="90000"/>
          </a:bodyPr>
          <a:lstStyle/>
          <a:p>
            <a:r>
              <a:rPr lang="en-IN" b="1" dirty="0" smtClean="0">
                <a:solidFill>
                  <a:srgbClr val="FF0000"/>
                </a:solidFill>
              </a:rPr>
              <a:t>Super computer</a:t>
            </a:r>
            <a:endParaRPr lang="en-US" b="1" dirty="0">
              <a:solidFill>
                <a:srgbClr val="FF0000"/>
              </a:solidFill>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rPr>
              <a:t>Main parts of a Computer</a:t>
            </a:r>
            <a:endParaRPr lang="en-US" b="1" dirty="0">
              <a:solidFill>
                <a:schemeClr val="tx1"/>
              </a:solidFill>
            </a:endParaRPr>
          </a:p>
        </p:txBody>
      </p:sp>
      <p:sp>
        <p:nvSpPr>
          <p:cNvPr id="9" name="Title 3"/>
          <p:cNvSpPr txBox="1">
            <a:spLocks/>
          </p:cNvSpPr>
          <p:nvPr/>
        </p:nvSpPr>
        <p:spPr>
          <a:xfrm>
            <a:off x="1452538" y="1428736"/>
            <a:ext cx="8023860" cy="3857652"/>
          </a:xfrm>
          <a:prstGeom prst="rect">
            <a:avLst/>
          </a:prstGeom>
        </p:spPr>
        <p:txBody>
          <a:bodyPr anchor="b">
            <a:normAutofit fontScale="97500"/>
          </a:bodyPr>
          <a:lstStyle/>
          <a:p>
            <a:pPr marL="0" marR="0" lvl="0" indent="0" defTabSz="914400" rtl="0" eaLnBrk="1" fontAlgn="auto" latinLnBrk="0" hangingPunct="1">
              <a:lnSpc>
                <a:spcPct val="100000"/>
              </a:lnSpc>
              <a:spcBef>
                <a:spcPct val="0"/>
              </a:spcBef>
              <a:spcAft>
                <a:spcPts val="0"/>
              </a:spcAft>
              <a:buClrTx/>
              <a:buSzTx/>
              <a:buFont typeface="Wingdings" pitchFamily="2" charset="2"/>
              <a:buChar char="v"/>
              <a:tabLst/>
              <a:defRPr/>
            </a:pPr>
            <a:r>
              <a:rPr kumimoji="0" lang="en-IN" sz="4100" b="1" i="0" u="none" strike="noStrike" kern="1200" cap="none" spc="0" normalizeH="0" baseline="0" noProof="0" dirty="0" smtClean="0">
                <a:ln>
                  <a:noFill/>
                </a:ln>
                <a:effectLst>
                  <a:outerShdw blurRad="50000" dist="30000" dir="5400000" algn="tl" rotWithShape="0">
                    <a:srgbClr val="000000">
                      <a:alpha val="30000"/>
                    </a:srgbClr>
                  </a:outerShdw>
                </a:effectLst>
                <a:uLnTx/>
                <a:uFillTx/>
                <a:latin typeface="+mj-lt"/>
                <a:ea typeface="+mj-ea"/>
                <a:cs typeface="+mj-cs"/>
              </a:rPr>
              <a:t>CPU:</a:t>
            </a:r>
          </a:p>
          <a:p>
            <a:pPr marL="0" marR="0" lvl="0" indent="0" defTabSz="914400" rtl="0" eaLnBrk="1" fontAlgn="auto" latinLnBrk="0" hangingPunct="1">
              <a:lnSpc>
                <a:spcPct val="100000"/>
              </a:lnSpc>
              <a:spcBef>
                <a:spcPct val="0"/>
              </a:spcBef>
              <a:spcAft>
                <a:spcPts val="0"/>
              </a:spcAft>
              <a:buClrTx/>
              <a:buSzTx/>
              <a:buFont typeface="Wingdings" pitchFamily="2" charset="2"/>
              <a:buChar char="v"/>
              <a:tabLst/>
              <a:defRPr/>
            </a:pPr>
            <a:r>
              <a:rPr lang="en-IN" sz="4100" b="1" dirty="0" smtClean="0">
                <a:effectLst>
                  <a:outerShdw blurRad="50000" dist="30000" dir="5400000" algn="tl" rotWithShape="0">
                    <a:srgbClr val="000000">
                      <a:alpha val="30000"/>
                    </a:srgbClr>
                  </a:outerShdw>
                </a:effectLst>
                <a:latin typeface="+mj-lt"/>
                <a:ea typeface="+mj-ea"/>
                <a:cs typeface="+mj-cs"/>
              </a:rPr>
              <a:t>Storage/Memory Units:</a:t>
            </a:r>
          </a:p>
          <a:p>
            <a:pPr marL="0" marR="0" lvl="0" indent="0" defTabSz="914400" rtl="0" eaLnBrk="1" fontAlgn="auto" latinLnBrk="0" hangingPunct="1">
              <a:lnSpc>
                <a:spcPct val="100000"/>
              </a:lnSpc>
              <a:spcBef>
                <a:spcPct val="0"/>
              </a:spcBef>
              <a:spcAft>
                <a:spcPts val="0"/>
              </a:spcAft>
              <a:buClrTx/>
              <a:buSzTx/>
              <a:buFont typeface="Wingdings" pitchFamily="2" charset="2"/>
              <a:buChar char="v"/>
              <a:tabLst/>
              <a:defRPr/>
            </a:pPr>
            <a:r>
              <a:rPr kumimoji="0" lang="en-IN" sz="4100" b="1" i="0" u="none" strike="noStrike" kern="1200" cap="none" spc="0" normalizeH="0" baseline="0" noProof="0" dirty="0" smtClean="0">
                <a:ln>
                  <a:noFill/>
                </a:ln>
                <a:effectLst>
                  <a:outerShdw blurRad="50000" dist="30000" dir="5400000" algn="tl" rotWithShape="0">
                    <a:srgbClr val="000000">
                      <a:alpha val="30000"/>
                    </a:srgbClr>
                  </a:outerShdw>
                </a:effectLst>
                <a:uLnTx/>
                <a:uFillTx/>
                <a:latin typeface="+mj-lt"/>
                <a:ea typeface="+mj-ea"/>
                <a:cs typeface="+mj-cs"/>
              </a:rPr>
              <a:t>I/O accessories:</a:t>
            </a: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4300" b="1" i="0" u="none" strike="noStrike" kern="1200" cap="none" spc="0" normalizeH="0" baseline="0" noProof="0" dirty="0">
              <a:ln>
                <a:noFill/>
              </a:ln>
              <a:effectLst>
                <a:outerShdw blurRad="50000" dist="30000" dir="5400000" algn="tl" rotWithShape="0">
                  <a:srgbClr val="000000">
                    <a:alpha val="30000"/>
                  </a:srgbClr>
                </a:outerShdw>
              </a:effectLst>
              <a:uLnTx/>
              <a:uFillTx/>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t>Software:</a:t>
            </a:r>
            <a:endParaRPr lang="en-US" b="1" dirty="0"/>
          </a:p>
        </p:txBody>
      </p:sp>
      <p:sp>
        <p:nvSpPr>
          <p:cNvPr id="5" name="Subtitle 4"/>
          <p:cNvSpPr>
            <a:spLocks noGrp="1"/>
          </p:cNvSpPr>
          <p:nvPr>
            <p:ph type="subTitle" idx="1"/>
          </p:nvPr>
        </p:nvSpPr>
        <p:spPr>
          <a:xfrm>
            <a:off x="1551940" y="1714488"/>
            <a:ext cx="8023860" cy="4572032"/>
          </a:xfrm>
        </p:spPr>
        <p:txBody>
          <a:bodyPr/>
          <a:lstStyle/>
          <a:p>
            <a:r>
              <a:rPr lang="en-US" dirty="0" smtClean="0"/>
              <a:t>A set of instructions that achieve a single outcome are called program or procedure. Many programs functioning together to do a task make a </a:t>
            </a:r>
            <a:r>
              <a:rPr lang="en-US" b="1" dirty="0" smtClean="0"/>
              <a:t>software. </a:t>
            </a:r>
            <a:endParaRPr lang="en-US" b="1" dirty="0" smtClean="0"/>
          </a:p>
          <a:p>
            <a:endParaRPr lang="en-IN" b="1" dirty="0" smtClean="0"/>
          </a:p>
          <a:p>
            <a:r>
              <a:rPr lang="en-US" dirty="0" smtClean="0"/>
              <a:t>There are two categories of software: </a:t>
            </a:r>
          </a:p>
          <a:p>
            <a:r>
              <a:rPr lang="en-US" dirty="0" smtClean="0"/>
              <a:t> System software </a:t>
            </a:r>
          </a:p>
          <a:p>
            <a:r>
              <a:rPr lang="en-US" dirty="0" smtClean="0"/>
              <a:t> Application software </a:t>
            </a:r>
            <a:r>
              <a:rPr lang="en-US" dirty="0" smtClean="0"/>
              <a:t>/ Utility </a:t>
            </a:r>
            <a:r>
              <a:rPr lang="en-US" dirty="0" smtClean="0"/>
              <a:t>software </a:t>
            </a:r>
          </a:p>
          <a:p>
            <a:endParaRPr lang="en-US" dirty="0"/>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1140276"/>
          </a:xfrm>
        </p:spPr>
        <p:txBody>
          <a:bodyPr>
            <a:normAutofit fontScale="90000"/>
          </a:bodyPr>
          <a:lstStyle/>
          <a:p>
            <a:pPr algn="ctr"/>
            <a:r>
              <a:rPr lang="en-IN" dirty="0" smtClean="0">
                <a:solidFill>
                  <a:schemeClr val="tx1"/>
                </a:solidFill>
              </a:rPr>
              <a:t>What is Internet, Intranet and Extranet</a:t>
            </a:r>
            <a:endParaRPr lang="en-US" dirty="0">
              <a:solidFill>
                <a:schemeClr val="tx1"/>
              </a:solidFill>
            </a:endParaRPr>
          </a:p>
        </p:txBody>
      </p:sp>
      <p:sp>
        <p:nvSpPr>
          <p:cNvPr id="5" name="Subtitle 4"/>
          <p:cNvSpPr>
            <a:spLocks noGrp="1"/>
          </p:cNvSpPr>
          <p:nvPr>
            <p:ph type="subTitle" idx="1"/>
          </p:nvPr>
        </p:nvSpPr>
        <p:spPr>
          <a:xfrm>
            <a:off x="1551940" y="2714620"/>
            <a:ext cx="8023860" cy="3571900"/>
          </a:xfrm>
        </p:spPr>
        <p:txBody>
          <a:bodyPr/>
          <a:lstStyle/>
          <a:p>
            <a:pPr>
              <a:buFont typeface="Wingdings" pitchFamily="2" charset="2"/>
              <a:buChar char="Ø"/>
            </a:pPr>
            <a:r>
              <a:rPr lang="en-IN" dirty="0" smtClean="0"/>
              <a:t>Internet: Its global collection of computer networks.</a:t>
            </a:r>
          </a:p>
          <a:p>
            <a:pPr>
              <a:buFont typeface="Wingdings" pitchFamily="2" charset="2"/>
              <a:buChar char="Ø"/>
            </a:pPr>
            <a:endParaRPr lang="en-IN" dirty="0" smtClean="0"/>
          </a:p>
          <a:p>
            <a:pPr>
              <a:buFont typeface="Wingdings" pitchFamily="2" charset="2"/>
              <a:buChar char="Ø"/>
            </a:pPr>
            <a:r>
              <a:rPr lang="en-IN" dirty="0" smtClean="0"/>
              <a:t>Intranet: online network for particular organization.</a:t>
            </a:r>
          </a:p>
          <a:p>
            <a:pPr>
              <a:buFont typeface="Wingdings" pitchFamily="2" charset="2"/>
              <a:buChar char="Ø"/>
            </a:pPr>
            <a:endParaRPr lang="en-IN" dirty="0" smtClean="0"/>
          </a:p>
          <a:p>
            <a:pPr>
              <a:buFont typeface="Wingdings" pitchFamily="2" charset="2"/>
              <a:buChar char="Ø"/>
            </a:pPr>
            <a:r>
              <a:rPr lang="en-IN" dirty="0" smtClean="0"/>
              <a:t>Extranet: Extension of intranet (with third parties)</a:t>
            </a:r>
            <a:endParaRPr lang="en-US" dirty="0"/>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2"/>
          <a:srcRect l="6054" t="19792" r="58203" b="30208"/>
          <a:stretch>
            <a:fillRect/>
          </a:stretch>
        </p:blipFill>
        <p:spPr bwMode="auto">
          <a:xfrm>
            <a:off x="2238356" y="928670"/>
            <a:ext cx="6286556" cy="4946798"/>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rPr>
              <a:t>Operating System (OS):</a:t>
            </a:r>
            <a:endParaRPr lang="en-US" b="1" dirty="0">
              <a:solidFill>
                <a:schemeClr val="tx1"/>
              </a:solidFill>
            </a:endParaRPr>
          </a:p>
        </p:txBody>
      </p:sp>
      <p:sp>
        <p:nvSpPr>
          <p:cNvPr id="5" name="Subtitle 4"/>
          <p:cNvSpPr>
            <a:spLocks noGrp="1"/>
          </p:cNvSpPr>
          <p:nvPr>
            <p:ph type="subTitle" idx="1"/>
          </p:nvPr>
        </p:nvSpPr>
        <p:spPr>
          <a:xfrm>
            <a:off x="1551940" y="1714488"/>
            <a:ext cx="8023860" cy="4572032"/>
          </a:xfrm>
        </p:spPr>
        <p:txBody>
          <a:bodyPr/>
          <a:lstStyle/>
          <a:p>
            <a:pPr algn="just"/>
            <a:r>
              <a:rPr lang="en-US" dirty="0" smtClean="0"/>
              <a:t>An Operating System (OS) is </a:t>
            </a:r>
            <a:r>
              <a:rPr lang="en-US" dirty="0" smtClean="0"/>
              <a:t>an program that provides </a:t>
            </a:r>
            <a:r>
              <a:rPr lang="en-US" dirty="0" smtClean="0"/>
              <a:t>interface between a computer user and computer hardware. An operating system is a software which performs all the basic tasks like file management, memory management, process management, handling input and output, and controlling peripheral devices such as disk drives and printers. </a:t>
            </a:r>
          </a:p>
          <a:p>
            <a:pPr algn="just"/>
            <a:r>
              <a:rPr lang="en-US" dirty="0" smtClean="0"/>
              <a:t>Some popular Operating Systems include Linux Operating System, Windows Operating System, </a:t>
            </a:r>
            <a:r>
              <a:rPr lang="en-US" dirty="0" smtClean="0"/>
              <a:t>etc</a:t>
            </a:r>
            <a:r>
              <a:rPr lang="en-US" dirty="0" smtClean="0"/>
              <a:t>. </a:t>
            </a:r>
            <a:endParaRPr lang="en-US" dirty="0">
              <a:solidFill>
                <a:schemeClr val="tx1"/>
              </a:solidFill>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1283152"/>
          </a:xfrm>
        </p:spPr>
        <p:txBody>
          <a:bodyPr>
            <a:noAutofit/>
          </a:bodyPr>
          <a:lstStyle/>
          <a:p>
            <a:r>
              <a:rPr lang="en-US" sz="3600" dirty="0" smtClean="0">
                <a:solidFill>
                  <a:schemeClr val="tx1"/>
                </a:solidFill>
              </a:rPr>
              <a:t>Following are some of important functions of an operating System. </a:t>
            </a:r>
            <a:endParaRPr lang="en-US" sz="3600" b="1" dirty="0">
              <a:solidFill>
                <a:schemeClr val="tx1"/>
              </a:solidFill>
              <a:latin typeface="Arial Rounded MT Bold" pitchFamily="34" charset="0"/>
            </a:endParaRPr>
          </a:p>
        </p:txBody>
      </p:sp>
      <p:sp>
        <p:nvSpPr>
          <p:cNvPr id="5" name="Subtitle 4"/>
          <p:cNvSpPr>
            <a:spLocks noGrp="1"/>
          </p:cNvSpPr>
          <p:nvPr>
            <p:ph type="subTitle" idx="1"/>
          </p:nvPr>
        </p:nvSpPr>
        <p:spPr>
          <a:xfrm>
            <a:off x="1551940" y="1714488"/>
            <a:ext cx="8023860" cy="4572032"/>
          </a:xfrm>
        </p:spPr>
        <p:txBody>
          <a:bodyPr>
            <a:normAutofit/>
          </a:bodyPr>
          <a:lstStyle/>
          <a:p>
            <a:r>
              <a:rPr lang="en-US" dirty="0" smtClean="0"/>
              <a:t> </a:t>
            </a:r>
            <a:r>
              <a:rPr lang="en-US" dirty="0" smtClean="0"/>
              <a:t>Memory Management </a:t>
            </a:r>
          </a:p>
          <a:p>
            <a:r>
              <a:rPr lang="en-US" dirty="0" smtClean="0"/>
              <a:t> Processor Management </a:t>
            </a:r>
          </a:p>
          <a:p>
            <a:r>
              <a:rPr lang="en-US" dirty="0" smtClean="0"/>
              <a:t> Device Management </a:t>
            </a:r>
          </a:p>
          <a:p>
            <a:r>
              <a:rPr lang="en-US" dirty="0" smtClean="0"/>
              <a:t> File Management </a:t>
            </a:r>
          </a:p>
          <a:p>
            <a:r>
              <a:rPr lang="en-US" dirty="0" smtClean="0"/>
              <a:t> Security </a:t>
            </a:r>
          </a:p>
          <a:p>
            <a:r>
              <a:rPr lang="en-US" dirty="0" smtClean="0"/>
              <a:t> Control over system performance </a:t>
            </a:r>
          </a:p>
          <a:p>
            <a:r>
              <a:rPr lang="en-US" dirty="0" smtClean="0"/>
              <a:t> Job accounting </a:t>
            </a:r>
          </a:p>
          <a:p>
            <a:r>
              <a:rPr lang="en-US" dirty="0" smtClean="0"/>
              <a:t> Error detecting aids </a:t>
            </a:r>
          </a:p>
          <a:p>
            <a:r>
              <a:rPr lang="en-US" dirty="0" smtClean="0"/>
              <a:t> Coordination between other software and users </a:t>
            </a:r>
          </a:p>
          <a:p>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dirty="0" smtClean="0">
                <a:solidFill>
                  <a:schemeClr val="tx1"/>
                </a:solidFill>
                <a:latin typeface="Arial Rounded MT Bold" pitchFamily="34" charset="0"/>
              </a:rPr>
              <a:t>File</a:t>
            </a:r>
            <a:r>
              <a:rPr lang="en-IN" b="1" dirty="0" smtClean="0">
                <a:solidFill>
                  <a:schemeClr val="tx1"/>
                </a:solidFill>
                <a:latin typeface="Arial Rounded MT Bold" pitchFamily="34" charset="0"/>
              </a:rPr>
              <a:t> management system:</a:t>
            </a:r>
            <a:endParaRPr lang="en-US" b="1" dirty="0">
              <a:solidFill>
                <a:schemeClr val="tx1"/>
              </a:solidFill>
              <a:latin typeface="Arial Rounded MT Bold" pitchFamily="34" charset="0"/>
            </a:endParaRPr>
          </a:p>
        </p:txBody>
      </p:sp>
      <p:sp>
        <p:nvSpPr>
          <p:cNvPr id="5" name="Subtitle 4"/>
          <p:cNvSpPr>
            <a:spLocks noGrp="1"/>
          </p:cNvSpPr>
          <p:nvPr>
            <p:ph type="subTitle" idx="1"/>
          </p:nvPr>
        </p:nvSpPr>
        <p:spPr>
          <a:xfrm>
            <a:off x="1238224" y="1428736"/>
            <a:ext cx="8337576" cy="4857784"/>
          </a:xfrm>
        </p:spPr>
        <p:txBody>
          <a:bodyPr>
            <a:normAutofit fontScale="92500" lnSpcReduction="10000"/>
          </a:bodyPr>
          <a:lstStyle/>
          <a:p>
            <a:pPr algn="just"/>
            <a:r>
              <a:rPr lang="en-US" dirty="0" smtClean="0"/>
              <a:t>A file system is normally organized into directories for easy navigation and usage. These directories may contain files and other directions. Operating System </a:t>
            </a:r>
            <a:r>
              <a:rPr lang="en-US" dirty="0" smtClean="0"/>
              <a:t>provides following functions:</a:t>
            </a:r>
            <a:endParaRPr lang="en-US" dirty="0" smtClean="0"/>
          </a:p>
          <a:p>
            <a:pPr algn="just"/>
            <a:endParaRPr lang="en-US" dirty="0" smtClean="0"/>
          </a:p>
          <a:p>
            <a:pPr algn="just"/>
            <a:r>
              <a:rPr lang="en-US" dirty="0" smtClean="0"/>
              <a:t> </a:t>
            </a:r>
            <a:r>
              <a:rPr lang="en-US" dirty="0" smtClean="0"/>
              <a:t>Keeps track of information, location, uses, status etc. The collective facilities are often known as </a:t>
            </a:r>
            <a:r>
              <a:rPr lang="en-US" b="1" dirty="0" smtClean="0"/>
              <a:t>file system. </a:t>
            </a:r>
          </a:p>
          <a:p>
            <a:pPr algn="just"/>
            <a:endParaRPr lang="en-US" dirty="0" smtClean="0"/>
          </a:p>
          <a:p>
            <a:pPr algn="just"/>
            <a:r>
              <a:rPr lang="en-US" dirty="0" smtClean="0"/>
              <a:t> Decides who gets the resources. </a:t>
            </a:r>
          </a:p>
          <a:p>
            <a:pPr algn="just"/>
            <a:endParaRPr lang="en-US" dirty="0" smtClean="0"/>
          </a:p>
          <a:p>
            <a:pPr algn="just"/>
            <a:r>
              <a:rPr lang="en-US" dirty="0" smtClean="0"/>
              <a:t> Allocates the resources. </a:t>
            </a:r>
          </a:p>
          <a:p>
            <a:pPr algn="just"/>
            <a:endParaRPr lang="en-US" dirty="0" smtClean="0"/>
          </a:p>
          <a:p>
            <a:pPr algn="just"/>
            <a:r>
              <a:rPr lang="en-US" dirty="0" smtClean="0"/>
              <a:t> De-allocates the resources. </a:t>
            </a: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US" b="1" dirty="0" smtClean="0">
                <a:solidFill>
                  <a:schemeClr val="tx1"/>
                </a:solidFill>
              </a:rPr>
              <a:t>Memory Management </a:t>
            </a:r>
            <a:endParaRPr lang="en-US" b="1" dirty="0">
              <a:solidFill>
                <a:schemeClr val="tx1"/>
              </a:solidFill>
              <a:latin typeface="Arial Rounded MT Bold" pitchFamily="34" charset="0"/>
            </a:endParaRPr>
          </a:p>
        </p:txBody>
      </p:sp>
      <p:sp>
        <p:nvSpPr>
          <p:cNvPr id="5" name="Subtitle 4"/>
          <p:cNvSpPr>
            <a:spLocks noGrp="1"/>
          </p:cNvSpPr>
          <p:nvPr>
            <p:ph type="subTitle" idx="1"/>
          </p:nvPr>
        </p:nvSpPr>
        <p:spPr>
          <a:xfrm>
            <a:off x="1551940" y="1714488"/>
            <a:ext cx="8023860" cy="4572032"/>
          </a:xfrm>
        </p:spPr>
        <p:txBody>
          <a:bodyPr>
            <a:normAutofit fontScale="92500" lnSpcReduction="10000"/>
          </a:bodyPr>
          <a:lstStyle/>
          <a:p>
            <a:pPr>
              <a:buFont typeface="Wingdings" pitchFamily="2" charset="2"/>
              <a:buChar char="v"/>
            </a:pPr>
            <a:endParaRPr lang="en-US" dirty="0" smtClean="0">
              <a:solidFill>
                <a:schemeClr val="tx1"/>
              </a:solidFill>
            </a:endParaRPr>
          </a:p>
          <a:p>
            <a:pPr>
              <a:buFont typeface="Wingdings" pitchFamily="2" charset="2"/>
              <a:buChar char="v"/>
            </a:pPr>
            <a:r>
              <a:rPr lang="en-US" dirty="0" smtClean="0">
                <a:solidFill>
                  <a:schemeClr val="tx1"/>
                </a:solidFill>
              </a:rPr>
              <a:t>Keeps tracks of primary memory, i.e., what part of it are in use by whom, what part are not in use. </a:t>
            </a:r>
          </a:p>
          <a:p>
            <a:pPr>
              <a:buFont typeface="Wingdings" pitchFamily="2" charset="2"/>
              <a:buChar char="v"/>
            </a:pPr>
            <a:endParaRPr lang="en-US" dirty="0" smtClean="0">
              <a:solidFill>
                <a:schemeClr val="tx1"/>
              </a:solidFill>
            </a:endParaRPr>
          </a:p>
          <a:p>
            <a:pPr>
              <a:buFont typeface="Wingdings" pitchFamily="2" charset="2"/>
              <a:buChar char="v"/>
            </a:pPr>
            <a:r>
              <a:rPr lang="en-US" dirty="0" smtClean="0">
                <a:solidFill>
                  <a:schemeClr val="tx1"/>
                </a:solidFill>
              </a:rPr>
              <a:t> In multiprogramming, the OS decides which process will get memory when and how much. </a:t>
            </a:r>
          </a:p>
          <a:p>
            <a:pPr>
              <a:buFont typeface="Wingdings" pitchFamily="2" charset="2"/>
              <a:buChar char="v"/>
            </a:pPr>
            <a:endParaRPr lang="en-US" dirty="0" smtClean="0">
              <a:solidFill>
                <a:schemeClr val="tx1"/>
              </a:solidFill>
            </a:endParaRPr>
          </a:p>
          <a:p>
            <a:pPr>
              <a:buFont typeface="Wingdings" pitchFamily="2" charset="2"/>
              <a:buChar char="v"/>
            </a:pPr>
            <a:r>
              <a:rPr lang="en-US" dirty="0" smtClean="0">
                <a:solidFill>
                  <a:schemeClr val="tx1"/>
                </a:solidFill>
              </a:rPr>
              <a:t> Allocates the memory when a process requests it to do so. </a:t>
            </a:r>
          </a:p>
          <a:p>
            <a:pPr>
              <a:buFont typeface="Wingdings" pitchFamily="2" charset="2"/>
              <a:buChar char="v"/>
            </a:pPr>
            <a:endParaRPr lang="en-US" dirty="0" smtClean="0">
              <a:solidFill>
                <a:schemeClr val="tx1"/>
              </a:solidFill>
            </a:endParaRPr>
          </a:p>
          <a:p>
            <a:pPr>
              <a:buFont typeface="Wingdings" pitchFamily="2" charset="2"/>
              <a:buChar char="v"/>
            </a:pPr>
            <a:r>
              <a:rPr lang="en-US" dirty="0" smtClean="0">
                <a:solidFill>
                  <a:schemeClr val="tx1"/>
                </a:solidFill>
              </a:rPr>
              <a:t> De-allocates the memory when a process no longer needs it or has been terminated. </a:t>
            </a:r>
          </a:p>
          <a:p>
            <a:pPr>
              <a:buFont typeface="Wingdings" pitchFamily="2" charset="2"/>
              <a:buChar char="v"/>
            </a:pPr>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pPr algn="ctr"/>
            <a:r>
              <a:rPr lang="en-IN" dirty="0" smtClean="0">
                <a:solidFill>
                  <a:schemeClr val="tx1"/>
                </a:solidFill>
                <a:latin typeface="Arial Rounded MT Bold" pitchFamily="34" charset="0"/>
              </a:rPr>
              <a:t>WORD</a:t>
            </a:r>
            <a:endParaRPr lang="en-US" dirty="0">
              <a:solidFill>
                <a:schemeClr val="tx1"/>
              </a:solidFill>
              <a:latin typeface="Arial Rounded MT Bold" pitchFamily="34" charset="0"/>
            </a:endParaRPr>
          </a:p>
        </p:txBody>
      </p:sp>
      <p:pic>
        <p:nvPicPr>
          <p:cNvPr id="5122" name="Picture 2"/>
          <p:cNvPicPr>
            <a:picLocks noChangeAspect="1" noChangeArrowheads="1"/>
          </p:cNvPicPr>
          <p:nvPr/>
        </p:nvPicPr>
        <p:blipFill>
          <a:blip r:embed="rId3"/>
          <a:srcRect/>
          <a:stretch>
            <a:fillRect/>
          </a:stretch>
        </p:blipFill>
        <p:spPr bwMode="auto">
          <a:xfrm>
            <a:off x="1322268" y="1142984"/>
            <a:ext cx="8417077" cy="5299641"/>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1940" y="359898"/>
            <a:ext cx="8023860" cy="783086"/>
          </a:xfrm>
        </p:spPr>
        <p:txBody>
          <a:bodyPr>
            <a:normAutofit/>
          </a:bodyPr>
          <a:lstStyle/>
          <a:p>
            <a:pPr algn="ctr"/>
            <a:r>
              <a:rPr lang="en-IN" b="1" dirty="0" smtClean="0">
                <a:solidFill>
                  <a:schemeClr val="tx1"/>
                </a:solidFill>
                <a:latin typeface="Arial Black" pitchFamily="34" charset="0"/>
              </a:rPr>
              <a:t>Syllabus</a:t>
            </a:r>
            <a:endParaRPr lang="en-US" b="1" dirty="0">
              <a:solidFill>
                <a:schemeClr val="tx1"/>
              </a:solidFill>
              <a:latin typeface="Arial Black" pitchFamily="34" charset="0"/>
            </a:endParaRPr>
          </a:p>
        </p:txBody>
      </p:sp>
      <p:sp>
        <p:nvSpPr>
          <p:cNvPr id="3" name="Subtitle 2"/>
          <p:cNvSpPr>
            <a:spLocks noGrp="1"/>
          </p:cNvSpPr>
          <p:nvPr>
            <p:ph type="subTitle" idx="1"/>
          </p:nvPr>
        </p:nvSpPr>
        <p:spPr>
          <a:xfrm>
            <a:off x="1551940" y="2000240"/>
            <a:ext cx="8023860" cy="4071966"/>
          </a:xfrm>
        </p:spPr>
        <p:txBody>
          <a:bodyPr>
            <a:normAutofit fontScale="92500" lnSpcReduction="20000"/>
          </a:bodyPr>
          <a:lstStyle/>
          <a:p>
            <a:pPr algn="ctr"/>
            <a:r>
              <a:rPr lang="en-IN" sz="3600" b="1" dirty="0" smtClean="0">
                <a:solidFill>
                  <a:srgbClr val="002060"/>
                </a:solidFill>
                <a:latin typeface="Arial Rounded MT Bold" pitchFamily="34" charset="0"/>
              </a:rPr>
              <a:t>Introduction to </a:t>
            </a:r>
          </a:p>
          <a:p>
            <a:pPr algn="ctr"/>
            <a:endParaRPr lang="en-IN" sz="3600" b="1" dirty="0" smtClean="0">
              <a:solidFill>
                <a:srgbClr val="002060"/>
              </a:solidFill>
              <a:latin typeface="Arial Rounded MT Bold" pitchFamily="34" charset="0"/>
            </a:endParaRPr>
          </a:p>
          <a:p>
            <a:pPr>
              <a:buFont typeface="Arial" pitchFamily="34" charset="0"/>
              <a:buChar char="•"/>
            </a:pPr>
            <a:r>
              <a:rPr lang="en-IN" sz="3600" b="1" dirty="0" smtClean="0">
                <a:solidFill>
                  <a:srgbClr val="002060"/>
                </a:solidFill>
                <a:latin typeface="Arial Rounded MT Bold" pitchFamily="34" charset="0"/>
              </a:rPr>
              <a:t>IT &amp; </a:t>
            </a:r>
            <a:r>
              <a:rPr lang="en-IN" sz="3600" b="1" dirty="0" smtClean="0">
                <a:solidFill>
                  <a:srgbClr val="002060"/>
                </a:solidFill>
                <a:latin typeface="Arial Rounded MT Bold" pitchFamily="34" charset="0"/>
              </a:rPr>
              <a:t>ICT</a:t>
            </a:r>
          </a:p>
          <a:p>
            <a:pPr>
              <a:buFont typeface="Arial" pitchFamily="34" charset="0"/>
              <a:buChar char="•"/>
            </a:pPr>
            <a:r>
              <a:rPr lang="en-IN" sz="3600" b="1" dirty="0" smtClean="0">
                <a:solidFill>
                  <a:srgbClr val="002060"/>
                </a:solidFill>
                <a:latin typeface="Arial Rounded MT Bold" pitchFamily="34" charset="0"/>
              </a:rPr>
              <a:t>OS</a:t>
            </a:r>
          </a:p>
          <a:p>
            <a:pPr>
              <a:buFont typeface="Arial" pitchFamily="34" charset="0"/>
              <a:buChar char="•"/>
            </a:pPr>
            <a:r>
              <a:rPr lang="en-IN" sz="3600" b="1" dirty="0" smtClean="0">
                <a:solidFill>
                  <a:srgbClr val="002060"/>
                </a:solidFill>
                <a:latin typeface="Arial Rounded MT Bold" pitchFamily="34" charset="0"/>
              </a:rPr>
              <a:t>Word</a:t>
            </a:r>
          </a:p>
          <a:p>
            <a:pPr>
              <a:buFont typeface="Arial" pitchFamily="34" charset="0"/>
              <a:buChar char="•"/>
            </a:pPr>
            <a:r>
              <a:rPr lang="en-IN" sz="3600" b="1" dirty="0" smtClean="0">
                <a:solidFill>
                  <a:srgbClr val="002060"/>
                </a:solidFill>
                <a:latin typeface="Arial Rounded MT Bold" pitchFamily="34" charset="0"/>
              </a:rPr>
              <a:t>Spreadsheet</a:t>
            </a:r>
          </a:p>
          <a:p>
            <a:pPr>
              <a:buFont typeface="Arial" pitchFamily="34" charset="0"/>
              <a:buChar char="•"/>
            </a:pPr>
            <a:r>
              <a:rPr lang="en-IN" sz="3600" b="1" dirty="0" smtClean="0">
                <a:solidFill>
                  <a:srgbClr val="002060"/>
                </a:solidFill>
                <a:latin typeface="Arial Rounded MT Bold" pitchFamily="34" charset="0"/>
              </a:rPr>
              <a:t>Presentation</a:t>
            </a:r>
          </a:p>
          <a:p>
            <a:pPr>
              <a:buFont typeface="Arial" pitchFamily="34" charset="0"/>
              <a:buChar char="•"/>
            </a:pPr>
            <a:r>
              <a:rPr lang="en-IN" sz="3600" b="1" dirty="0" smtClean="0">
                <a:solidFill>
                  <a:srgbClr val="002060"/>
                </a:solidFill>
                <a:latin typeface="Arial Rounded MT Bold" pitchFamily="34" charset="0"/>
              </a:rPr>
              <a:t>Internet</a:t>
            </a:r>
            <a:endParaRPr lang="en-US" sz="3600" b="1" dirty="0">
              <a:solidFill>
                <a:srgbClr val="002060"/>
              </a:solidFill>
              <a:latin typeface="Arial Rounded MT Bold"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1666852" y="600075"/>
            <a:ext cx="7000924" cy="5657850"/>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r="75714"/>
          <a:stretch>
            <a:fillRect/>
          </a:stretch>
        </p:blipFill>
        <p:spPr bwMode="auto">
          <a:xfrm>
            <a:off x="23778" y="-55866"/>
            <a:ext cx="1881166" cy="6913890"/>
          </a:xfrm>
          <a:prstGeom prst="rect">
            <a:avLst/>
          </a:prstGeom>
          <a:noFill/>
          <a:ln w="9525">
            <a:noFill/>
            <a:miter lim="800000"/>
            <a:headEnd/>
            <a:tailEnd/>
          </a:ln>
          <a:effectLst/>
        </p:spPr>
      </p:pic>
      <p:sp>
        <p:nvSpPr>
          <p:cNvPr id="5" name="Subtitle 4"/>
          <p:cNvSpPr>
            <a:spLocks noGrp="1"/>
          </p:cNvSpPr>
          <p:nvPr>
            <p:ph type="subTitle" idx="1"/>
          </p:nvPr>
        </p:nvSpPr>
        <p:spPr>
          <a:xfrm>
            <a:off x="1952604" y="642918"/>
            <a:ext cx="7623196" cy="5929354"/>
          </a:xfrm>
        </p:spPr>
        <p:txBody>
          <a:bodyPr/>
          <a:lstStyle/>
          <a:p>
            <a:r>
              <a:rPr lang="en-US" b="1" dirty="0" smtClean="0">
                <a:solidFill>
                  <a:schemeClr val="tx1"/>
                </a:solidFill>
              </a:rPr>
              <a:t>File Tab </a:t>
            </a:r>
          </a:p>
          <a:p>
            <a:r>
              <a:rPr lang="en-US" dirty="0" smtClean="0">
                <a:solidFill>
                  <a:schemeClr val="tx1"/>
                </a:solidFill>
              </a:rPr>
              <a:t>The File tab replaces the Office button from Word 2007. You can click it to check the Backstage view. This is where you come when you need to open or save files, create new documents, print a document, and do other file-related operations. </a:t>
            </a:r>
            <a:endParaRPr lang="en-US" dirty="0" smtClean="0">
              <a:solidFill>
                <a:schemeClr val="tx1"/>
              </a:solidFill>
            </a:endParaRPr>
          </a:p>
          <a:p>
            <a:endParaRPr lang="en-US" b="1" dirty="0" smtClean="0">
              <a:solidFill>
                <a:schemeClr val="tx1"/>
              </a:solidFill>
            </a:endParaRPr>
          </a:p>
          <a:p>
            <a:r>
              <a:rPr lang="en-US" b="1" dirty="0" smtClean="0">
                <a:solidFill>
                  <a:schemeClr val="tx1"/>
                </a:solidFill>
              </a:rPr>
              <a:t>Quick Access Toolbar </a:t>
            </a:r>
          </a:p>
          <a:p>
            <a:r>
              <a:rPr lang="en-US" dirty="0" smtClean="0">
                <a:solidFill>
                  <a:schemeClr val="tx1"/>
                </a:solidFill>
              </a:rPr>
              <a:t>This you will find just above the File tab. This is a convenient resting place for the most-frequently used commands in Word. You can customize this toolbar based on your comfort. </a:t>
            </a:r>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309662" y="500042"/>
            <a:ext cx="8072494" cy="4643470"/>
          </a:xfrm>
        </p:spPr>
        <p:txBody>
          <a:bodyPr>
            <a:noAutofit/>
          </a:bodyPr>
          <a:lstStyle/>
          <a:p>
            <a:pPr algn="just">
              <a:buFont typeface="Courier New" pitchFamily="49" charset="0"/>
              <a:buChar char="o"/>
            </a:pPr>
            <a:r>
              <a:rPr lang="en-US" sz="2400" b="1" dirty="0" smtClean="0">
                <a:solidFill>
                  <a:schemeClr val="tx1"/>
                </a:solidFill>
              </a:rPr>
              <a:t>Ribbon </a:t>
            </a:r>
            <a:r>
              <a:rPr lang="en-US" sz="2400" b="1" dirty="0" smtClean="0">
                <a:solidFill>
                  <a:schemeClr val="tx1"/>
                </a:solidFill>
              </a:rPr>
              <a:t>: </a:t>
            </a:r>
            <a:r>
              <a:rPr lang="en-US" sz="2400" dirty="0" smtClean="0">
                <a:solidFill>
                  <a:schemeClr val="tx1"/>
                </a:solidFill>
              </a:rPr>
              <a:t>Ribbon </a:t>
            </a:r>
            <a:r>
              <a:rPr lang="en-US" sz="2400" dirty="0" smtClean="0">
                <a:solidFill>
                  <a:schemeClr val="tx1"/>
                </a:solidFill>
              </a:rPr>
              <a:t>contains commands organized in three components: </a:t>
            </a:r>
            <a:endParaRPr lang="en-US" sz="2400" dirty="0" smtClean="0">
              <a:solidFill>
                <a:schemeClr val="tx1"/>
              </a:solidFill>
            </a:endParaRPr>
          </a:p>
          <a:p>
            <a:pPr algn="just">
              <a:buFont typeface="Courier New" pitchFamily="49" charset="0"/>
              <a:buChar char="o"/>
            </a:pPr>
            <a:endParaRPr lang="en-US" sz="2400" dirty="0" smtClean="0">
              <a:solidFill>
                <a:schemeClr val="tx1"/>
              </a:solidFill>
            </a:endParaRPr>
          </a:p>
          <a:p>
            <a:pPr algn="just">
              <a:buFont typeface="Courier New" pitchFamily="49" charset="0"/>
              <a:buChar char="o"/>
            </a:pPr>
            <a:r>
              <a:rPr lang="en-US" sz="2400" dirty="0" smtClean="0">
                <a:solidFill>
                  <a:schemeClr val="tx1"/>
                </a:solidFill>
              </a:rPr>
              <a:t> </a:t>
            </a:r>
            <a:r>
              <a:rPr lang="en-US" sz="2400" b="1" dirty="0" smtClean="0">
                <a:solidFill>
                  <a:schemeClr val="tx1"/>
                </a:solidFill>
              </a:rPr>
              <a:t>Tabs: </a:t>
            </a:r>
            <a:r>
              <a:rPr lang="en-US" sz="2400" dirty="0" smtClean="0">
                <a:solidFill>
                  <a:schemeClr val="tx1"/>
                </a:solidFill>
              </a:rPr>
              <a:t>These appear across the top of the Ribbon and contain groups </a:t>
            </a:r>
            <a:r>
              <a:rPr lang="en-US" sz="2400" dirty="0" smtClean="0">
                <a:solidFill>
                  <a:schemeClr val="tx1"/>
                </a:solidFill>
              </a:rPr>
              <a:t>of </a:t>
            </a:r>
            <a:r>
              <a:rPr lang="en-US" sz="2400" dirty="0" smtClean="0">
                <a:solidFill>
                  <a:schemeClr val="tx1"/>
                </a:solidFill>
              </a:rPr>
              <a:t>related commands. Home, Insert, Page Layout are examples of ribbon tabs. </a:t>
            </a:r>
            <a:endParaRPr lang="en-US" sz="2400" dirty="0" smtClean="0">
              <a:solidFill>
                <a:schemeClr val="tx1"/>
              </a:solidFill>
            </a:endParaRPr>
          </a:p>
          <a:p>
            <a:pPr algn="just">
              <a:buFont typeface="Courier New" pitchFamily="49" charset="0"/>
              <a:buChar char="o"/>
            </a:pPr>
            <a:endParaRPr lang="en-US" sz="2400" dirty="0" smtClean="0">
              <a:solidFill>
                <a:schemeClr val="tx1"/>
              </a:solidFill>
            </a:endParaRPr>
          </a:p>
          <a:p>
            <a:pPr algn="just">
              <a:buFont typeface="Courier New" pitchFamily="49" charset="0"/>
              <a:buChar char="o"/>
            </a:pPr>
            <a:r>
              <a:rPr lang="en-US" sz="2400" dirty="0" smtClean="0">
                <a:solidFill>
                  <a:schemeClr val="tx1"/>
                </a:solidFill>
              </a:rPr>
              <a:t> </a:t>
            </a:r>
            <a:r>
              <a:rPr lang="en-US" sz="2400" b="1" dirty="0" smtClean="0">
                <a:solidFill>
                  <a:schemeClr val="tx1"/>
                </a:solidFill>
              </a:rPr>
              <a:t>Groups: </a:t>
            </a:r>
            <a:r>
              <a:rPr lang="en-US" sz="2400" dirty="0" smtClean="0">
                <a:solidFill>
                  <a:schemeClr val="tx1"/>
                </a:solidFill>
              </a:rPr>
              <a:t>They organize related commands; each group name appears below the group on the Ribbon. For example, group of commands related to fonts or group of commands related to alignment, etc. </a:t>
            </a:r>
            <a:endParaRPr lang="en-US" sz="2400" dirty="0" smtClean="0">
              <a:solidFill>
                <a:schemeClr val="tx1"/>
              </a:solidFill>
            </a:endParaRP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309662" y="1000108"/>
            <a:ext cx="8266138" cy="5286412"/>
          </a:xfrm>
        </p:spPr>
        <p:txBody>
          <a:bodyPr>
            <a:normAutofit fontScale="92500"/>
          </a:bodyPr>
          <a:lstStyle/>
          <a:p>
            <a:pPr algn="just">
              <a:buFont typeface="Courier New" pitchFamily="49" charset="0"/>
              <a:buChar char="o"/>
            </a:pPr>
            <a:endParaRPr lang="en-US" sz="2800" dirty="0" smtClean="0">
              <a:solidFill>
                <a:schemeClr val="tx1"/>
              </a:solidFill>
            </a:endParaRPr>
          </a:p>
          <a:p>
            <a:pPr algn="just">
              <a:buFont typeface="Courier New" pitchFamily="49" charset="0"/>
              <a:buChar char="o"/>
            </a:pPr>
            <a:r>
              <a:rPr lang="en-US" sz="2800" b="1" dirty="0" smtClean="0">
                <a:solidFill>
                  <a:schemeClr val="tx1"/>
                </a:solidFill>
              </a:rPr>
              <a:t>Commands: </a:t>
            </a:r>
            <a:r>
              <a:rPr lang="en-US" sz="2800" dirty="0" smtClean="0">
                <a:solidFill>
                  <a:schemeClr val="tx1"/>
                </a:solidFill>
              </a:rPr>
              <a:t>Commands appear within each group as mentioned above. </a:t>
            </a:r>
          </a:p>
          <a:p>
            <a:pPr algn="just">
              <a:buFont typeface="Courier New" pitchFamily="49" charset="0"/>
              <a:buChar char="o"/>
            </a:pPr>
            <a:r>
              <a:rPr lang="en-US" sz="2800" b="1" dirty="0" smtClean="0">
                <a:solidFill>
                  <a:schemeClr val="tx1"/>
                </a:solidFill>
              </a:rPr>
              <a:t>Title bar :</a:t>
            </a:r>
            <a:r>
              <a:rPr lang="en-US" sz="2800" dirty="0" smtClean="0">
                <a:solidFill>
                  <a:schemeClr val="tx1"/>
                </a:solidFill>
              </a:rPr>
              <a:t>This lies in the middle and at the top of the window. Title bar shows the program and document titles. </a:t>
            </a:r>
          </a:p>
          <a:p>
            <a:pPr algn="just">
              <a:buFont typeface="Courier New" pitchFamily="49" charset="0"/>
              <a:buChar char="o"/>
            </a:pPr>
            <a:endParaRPr lang="en-US" sz="2800" b="1" dirty="0" smtClean="0">
              <a:solidFill>
                <a:schemeClr val="tx1"/>
              </a:solidFill>
            </a:endParaRPr>
          </a:p>
          <a:p>
            <a:pPr algn="just">
              <a:buFont typeface="Courier New" pitchFamily="49" charset="0"/>
              <a:buChar char="o"/>
            </a:pPr>
            <a:r>
              <a:rPr lang="en-US" sz="2800" b="1" dirty="0" smtClean="0">
                <a:solidFill>
                  <a:schemeClr val="tx1"/>
                </a:solidFill>
              </a:rPr>
              <a:t>Rulers :</a:t>
            </a:r>
            <a:r>
              <a:rPr lang="en-US" sz="2800" dirty="0" smtClean="0">
                <a:solidFill>
                  <a:schemeClr val="tx1"/>
                </a:solidFill>
              </a:rPr>
              <a:t>Word </a:t>
            </a:r>
            <a:r>
              <a:rPr lang="en-US" sz="2800" dirty="0" smtClean="0">
                <a:solidFill>
                  <a:schemeClr val="tx1"/>
                </a:solidFill>
              </a:rPr>
              <a:t>has two rulers - a horizontal ruler and a vertical ruler. The horizontal ruler appears just beneath the Ribbon and is used to set margins and tab stops. The vertical ruler appears on the left edge of the Word window and is used to gauge the vertical position of elements on the page. </a:t>
            </a:r>
            <a:endParaRPr lang="en-US" sz="2800" dirty="0" smtClean="0">
              <a:solidFill>
                <a:schemeClr val="tx1"/>
              </a:solidFill>
              <a:latin typeface="Arial Unicode MS" pitchFamily="34" charset="-128"/>
              <a:ea typeface="Arial Unicode MS" pitchFamily="34" charset="-128"/>
              <a:cs typeface="Arial Unicode MS" pitchFamily="34" charset="-128"/>
            </a:endParaRPr>
          </a:p>
          <a:p>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a:bodyPr>
          <a:lstStyle/>
          <a:p>
            <a:r>
              <a:rPr lang="en-IN" sz="3600" b="1" dirty="0" smtClean="0">
                <a:solidFill>
                  <a:schemeClr val="tx1"/>
                </a:solidFill>
                <a:latin typeface="Arial Rounded MT Bold" pitchFamily="34" charset="0"/>
              </a:rPr>
              <a:t>Paragraph formatting</a:t>
            </a:r>
            <a:endParaRPr lang="en-US" sz="3600" b="1" dirty="0">
              <a:solidFill>
                <a:schemeClr val="tx1"/>
              </a:solidFill>
              <a:latin typeface="Arial Rounded MT Bold" pitchFamily="34" charset="0"/>
            </a:endParaRPr>
          </a:p>
        </p:txBody>
      </p:sp>
      <p:pic>
        <p:nvPicPr>
          <p:cNvPr id="8194" name="Picture 2"/>
          <p:cNvPicPr>
            <a:picLocks noChangeAspect="1" noChangeArrowheads="1"/>
          </p:cNvPicPr>
          <p:nvPr/>
        </p:nvPicPr>
        <p:blipFill>
          <a:blip r:embed="rId3"/>
          <a:srcRect l="23047" r="44726" b="80583"/>
          <a:stretch>
            <a:fillRect/>
          </a:stretch>
        </p:blipFill>
        <p:spPr bwMode="auto">
          <a:xfrm>
            <a:off x="1595413" y="1285860"/>
            <a:ext cx="7735535" cy="3643338"/>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r="74926" b="46148"/>
          <a:stretch>
            <a:fillRect/>
          </a:stretch>
        </p:blipFill>
        <p:spPr bwMode="auto">
          <a:xfrm>
            <a:off x="3738554" y="785794"/>
            <a:ext cx="5786478" cy="5572140"/>
          </a:xfrm>
          <a:prstGeom prst="rect">
            <a:avLst/>
          </a:prstGeom>
          <a:ln>
            <a:noFill/>
          </a:ln>
          <a:effectLst>
            <a:outerShdw blurRad="292100" dist="139700" dir="2700000" algn="tl" rotWithShape="0">
              <a:srgbClr val="333333">
                <a:alpha val="65000"/>
              </a:srgbClr>
            </a:outerShdw>
          </a:effectLst>
        </p:spPr>
      </p:pic>
      <p:sp>
        <p:nvSpPr>
          <p:cNvPr id="6" name="Title 3"/>
          <p:cNvSpPr>
            <a:spLocks noGrp="1"/>
          </p:cNvSpPr>
          <p:nvPr>
            <p:ph type="ctrTitle"/>
          </p:nvPr>
        </p:nvSpPr>
        <p:spPr>
          <a:xfrm>
            <a:off x="1551940" y="359898"/>
            <a:ext cx="3401060" cy="1354590"/>
          </a:xfrm>
        </p:spPr>
        <p:txBody>
          <a:bodyPr>
            <a:normAutofit/>
          </a:bodyPr>
          <a:lstStyle/>
          <a:p>
            <a:r>
              <a:rPr lang="en-IN" b="1" dirty="0" smtClean="0">
                <a:solidFill>
                  <a:schemeClr val="tx1"/>
                </a:solidFill>
                <a:latin typeface="Arial Rounded MT Bold" pitchFamily="34" charset="0"/>
              </a:rPr>
              <a:t>Print:</a:t>
            </a:r>
            <a:endParaRPr lang="en-US" b="1" dirty="0">
              <a:solidFill>
                <a:schemeClr val="tx1"/>
              </a:solidFill>
              <a:latin typeface="Arial Rounded MT Bold"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srcRect/>
          <a:stretch>
            <a:fillRect/>
          </a:stretch>
        </p:blipFill>
        <p:spPr bwMode="auto">
          <a:xfrm>
            <a:off x="1595414" y="428604"/>
            <a:ext cx="7508875" cy="5954713"/>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latin typeface="Arial Rounded MT Bold" pitchFamily="34" charset="0"/>
              </a:rPr>
              <a:t>Insert:-&gt; equation/symbols</a:t>
            </a:r>
            <a:endParaRPr lang="en-US" b="1" dirty="0">
              <a:solidFill>
                <a:schemeClr val="tx1"/>
              </a:solidFill>
              <a:latin typeface="Arial Rounded MT Bold" pitchFamily="34" charset="0"/>
            </a:endParaRPr>
          </a:p>
        </p:txBody>
      </p:sp>
      <p:pic>
        <p:nvPicPr>
          <p:cNvPr id="6" name="Picture 2"/>
          <p:cNvPicPr>
            <a:picLocks noChangeAspect="1" noChangeArrowheads="1"/>
          </p:cNvPicPr>
          <p:nvPr/>
        </p:nvPicPr>
        <p:blipFill>
          <a:blip r:embed="rId3"/>
          <a:srcRect l="64063" t="4126" r="13671" b="58738"/>
          <a:stretch>
            <a:fillRect/>
          </a:stretch>
        </p:blipFill>
        <p:spPr bwMode="auto">
          <a:xfrm>
            <a:off x="1952604" y="1428736"/>
            <a:ext cx="5643602" cy="5049539"/>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latin typeface="Arial Rounded MT Bold" pitchFamily="34" charset="0"/>
              </a:rPr>
              <a:t>Referencing/Indexing tools</a:t>
            </a:r>
            <a:endParaRPr lang="en-US" b="1" dirty="0">
              <a:solidFill>
                <a:schemeClr val="tx1"/>
              </a:solidFill>
              <a:latin typeface="Arial Rounded MT Bold" pitchFamily="34" charset="0"/>
            </a:endParaRPr>
          </a:p>
        </p:txBody>
      </p:sp>
      <p:pic>
        <p:nvPicPr>
          <p:cNvPr id="12290" name="Picture 2"/>
          <p:cNvPicPr>
            <a:picLocks noChangeAspect="1" noChangeArrowheads="1"/>
          </p:cNvPicPr>
          <p:nvPr/>
        </p:nvPicPr>
        <p:blipFill>
          <a:blip r:embed="rId3"/>
          <a:srcRect r="69531" b="77306"/>
          <a:stretch>
            <a:fillRect/>
          </a:stretch>
        </p:blipFill>
        <p:spPr bwMode="auto">
          <a:xfrm>
            <a:off x="1238224" y="1357298"/>
            <a:ext cx="6643734" cy="2654613"/>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l="29883" r="35937" b="77306"/>
          <a:stretch>
            <a:fillRect/>
          </a:stretch>
        </p:blipFill>
        <p:spPr bwMode="auto">
          <a:xfrm>
            <a:off x="2381232" y="4279550"/>
            <a:ext cx="7239016" cy="2578450"/>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a:bodyPr>
          <a:lstStyle/>
          <a:p>
            <a:r>
              <a:rPr lang="en-IN" sz="3600" b="1" dirty="0" smtClean="0">
                <a:solidFill>
                  <a:schemeClr val="tx1"/>
                </a:solidFill>
                <a:latin typeface="Arial Rounded MT Bold" pitchFamily="34" charset="0"/>
              </a:rPr>
              <a:t>Spreadsheet:</a:t>
            </a:r>
            <a:endParaRPr lang="en-US" sz="3600" b="1" dirty="0">
              <a:solidFill>
                <a:schemeClr val="tx1"/>
              </a:solidFill>
              <a:latin typeface="Arial Rounded MT Bold" pitchFamily="34" charset="0"/>
            </a:endParaRPr>
          </a:p>
        </p:txBody>
      </p:sp>
      <p:pic>
        <p:nvPicPr>
          <p:cNvPr id="13314" name="Picture 2"/>
          <p:cNvPicPr>
            <a:picLocks noChangeAspect="1" noChangeArrowheads="1"/>
          </p:cNvPicPr>
          <p:nvPr/>
        </p:nvPicPr>
        <p:blipFill>
          <a:blip r:embed="rId3"/>
          <a:srcRect/>
          <a:stretch>
            <a:fillRect/>
          </a:stretch>
        </p:blipFill>
        <p:spPr bwMode="auto">
          <a:xfrm>
            <a:off x="1523976" y="1071546"/>
            <a:ext cx="7972436" cy="5532437"/>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pPr algn="ctr"/>
            <a:r>
              <a:rPr lang="en-IN" b="1" dirty="0" smtClean="0">
                <a:solidFill>
                  <a:srgbClr val="002060"/>
                </a:solidFill>
                <a:latin typeface="Arial Rounded MT Bold" pitchFamily="34" charset="0"/>
              </a:rPr>
              <a:t>What is IT, ICT</a:t>
            </a:r>
            <a:endParaRPr lang="en-US" b="1" dirty="0">
              <a:solidFill>
                <a:srgbClr val="002060"/>
              </a:solidFill>
              <a:latin typeface="Arial Rounded MT Bold" pitchFamily="34" charset="0"/>
            </a:endParaRPr>
          </a:p>
        </p:txBody>
      </p:sp>
      <p:sp>
        <p:nvSpPr>
          <p:cNvPr id="5" name="Subtitle 4"/>
          <p:cNvSpPr>
            <a:spLocks noGrp="1"/>
          </p:cNvSpPr>
          <p:nvPr>
            <p:ph type="subTitle" idx="1"/>
          </p:nvPr>
        </p:nvSpPr>
        <p:spPr>
          <a:xfrm>
            <a:off x="1238227" y="1357298"/>
            <a:ext cx="8501123" cy="5000660"/>
          </a:xfrm>
        </p:spPr>
        <p:txBody>
          <a:bodyPr numCol="2" spcCol="180000">
            <a:noAutofit/>
          </a:bodyPr>
          <a:lstStyle/>
          <a:p>
            <a:pPr>
              <a:buFont typeface="Wingdings" pitchFamily="2" charset="2"/>
              <a:buChar char="q"/>
            </a:pPr>
            <a:r>
              <a:rPr lang="en-IN" sz="2400" dirty="0" smtClean="0"/>
              <a:t>IT stands for Information Technology.</a:t>
            </a:r>
          </a:p>
          <a:p>
            <a:endParaRPr lang="en-IN" sz="2400" dirty="0" smtClean="0"/>
          </a:p>
          <a:p>
            <a:pPr>
              <a:buFont typeface="Wingdings" pitchFamily="2" charset="2"/>
              <a:buChar char="q"/>
            </a:pPr>
            <a:r>
              <a:rPr lang="en-IN" sz="2400" dirty="0" smtClean="0"/>
              <a:t>This tech. is used to send, receive, process and store data.</a:t>
            </a:r>
          </a:p>
          <a:p>
            <a:endParaRPr lang="en-IN" sz="2400" dirty="0" smtClean="0"/>
          </a:p>
          <a:p>
            <a:pPr>
              <a:buFont typeface="Wingdings" pitchFamily="2" charset="2"/>
              <a:buChar char="q"/>
            </a:pPr>
            <a:r>
              <a:rPr lang="en-IN" sz="2400" dirty="0" smtClean="0"/>
              <a:t>It involves computer, software, networking and other infrastructures.</a:t>
            </a:r>
          </a:p>
          <a:p>
            <a:pPr>
              <a:buFont typeface="Wingdings" pitchFamily="2" charset="2"/>
              <a:buChar char="q"/>
            </a:pPr>
            <a:endParaRPr lang="en-IN" sz="2400" dirty="0" smtClean="0"/>
          </a:p>
          <a:p>
            <a:pPr>
              <a:buFont typeface="Wingdings" pitchFamily="2" charset="2"/>
              <a:buChar char="q"/>
            </a:pPr>
            <a:r>
              <a:rPr lang="en-IN" sz="2400" dirty="0" smtClean="0"/>
              <a:t>servers, security companies.</a:t>
            </a:r>
          </a:p>
          <a:p>
            <a:pPr>
              <a:buFont typeface="Wingdings" pitchFamily="2" charset="2"/>
              <a:buChar char="q"/>
            </a:pPr>
            <a:endParaRPr lang="en-IN" sz="2400" dirty="0" smtClean="0"/>
          </a:p>
          <a:p>
            <a:pPr>
              <a:buFont typeface="Wingdings" pitchFamily="2" charset="2"/>
              <a:buChar char="q"/>
            </a:pPr>
            <a:r>
              <a:rPr lang="en-IN" sz="2400" dirty="0" smtClean="0"/>
              <a:t>ICT stands for Information Communication Technology</a:t>
            </a:r>
            <a:r>
              <a:rPr lang="en-US" sz="2400" dirty="0" smtClean="0"/>
              <a:t>.</a:t>
            </a:r>
          </a:p>
          <a:p>
            <a:endParaRPr lang="en-US" sz="2400" dirty="0" smtClean="0"/>
          </a:p>
          <a:p>
            <a:pPr>
              <a:buFont typeface="Wingdings" pitchFamily="2" charset="2"/>
              <a:buChar char="q"/>
            </a:pPr>
            <a:r>
              <a:rPr lang="en-IN" sz="2400" dirty="0" smtClean="0"/>
              <a:t>IT companies specializes on Information management</a:t>
            </a:r>
          </a:p>
          <a:p>
            <a:endParaRPr lang="en-IN" sz="2400" dirty="0" smtClean="0"/>
          </a:p>
          <a:p>
            <a:pPr>
              <a:buFont typeface="Wingdings" pitchFamily="2" charset="2"/>
              <a:buChar char="q"/>
            </a:pPr>
            <a:r>
              <a:rPr lang="en-IN" sz="2400" dirty="0" smtClean="0"/>
              <a:t>It emphasis on effective communication.</a:t>
            </a:r>
          </a:p>
          <a:p>
            <a:endParaRPr lang="en-IN" sz="2400" dirty="0" smtClean="0"/>
          </a:p>
          <a:p>
            <a:endParaRPr lang="en-IN" sz="2400" dirty="0" smtClean="0"/>
          </a:p>
          <a:p>
            <a:pPr>
              <a:buFont typeface="Wingdings" pitchFamily="2" charset="2"/>
              <a:buChar char="q"/>
            </a:pPr>
            <a:r>
              <a:rPr lang="en-IN" sz="2400" dirty="0" smtClean="0"/>
              <a:t>AV, Learning management System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a:bodyPr>
          <a:lstStyle/>
          <a:p>
            <a:r>
              <a:rPr lang="en-IN" sz="3600" dirty="0" smtClean="0">
                <a:solidFill>
                  <a:schemeClr val="tx1"/>
                </a:solidFill>
                <a:latin typeface="Arial Rounded MT Bold" pitchFamily="34" charset="0"/>
              </a:rPr>
              <a:t>Inserting Values</a:t>
            </a:r>
            <a:endParaRPr lang="en-US" sz="3600" dirty="0">
              <a:solidFill>
                <a:schemeClr val="tx1"/>
              </a:solidFill>
              <a:latin typeface="Arial Rounded MT Bold" pitchFamily="34" charset="0"/>
            </a:endParaRPr>
          </a:p>
        </p:txBody>
      </p:sp>
      <p:pic>
        <p:nvPicPr>
          <p:cNvPr id="14338" name="Picture 2"/>
          <p:cNvPicPr>
            <a:picLocks noChangeAspect="1" noChangeArrowheads="1"/>
          </p:cNvPicPr>
          <p:nvPr/>
        </p:nvPicPr>
        <p:blipFill>
          <a:blip r:embed="rId3"/>
          <a:srcRect/>
          <a:stretch>
            <a:fillRect/>
          </a:stretch>
        </p:blipFill>
        <p:spPr bwMode="auto">
          <a:xfrm>
            <a:off x="1523976" y="1154113"/>
            <a:ext cx="7686684" cy="5703887"/>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a:bodyPr>
          <a:lstStyle/>
          <a:p>
            <a:r>
              <a:rPr lang="en-IN" sz="3200" dirty="0" smtClean="0">
                <a:solidFill>
                  <a:schemeClr val="tx1"/>
                </a:solidFill>
                <a:latin typeface="Arial Rounded MT Bold" pitchFamily="34" charset="0"/>
              </a:rPr>
              <a:t>Navigations</a:t>
            </a:r>
            <a:endParaRPr lang="en-US" sz="3200" dirty="0">
              <a:solidFill>
                <a:schemeClr val="tx1"/>
              </a:solidFill>
              <a:latin typeface="Arial Rounded MT Bold" pitchFamily="34" charset="0"/>
            </a:endParaRPr>
          </a:p>
        </p:txBody>
      </p:sp>
      <p:sp>
        <p:nvSpPr>
          <p:cNvPr id="5" name="Subtitle 4"/>
          <p:cNvSpPr>
            <a:spLocks noGrp="1"/>
          </p:cNvSpPr>
          <p:nvPr>
            <p:ph type="subTitle" idx="1"/>
          </p:nvPr>
        </p:nvSpPr>
        <p:spPr>
          <a:xfrm>
            <a:off x="1551940" y="1714488"/>
            <a:ext cx="8023860" cy="4572032"/>
          </a:xfrm>
        </p:spPr>
        <p:txBody>
          <a:bodyPr/>
          <a:lstStyle/>
          <a:p>
            <a:r>
              <a:rPr lang="en-US" dirty="0" smtClean="0"/>
              <a:t>There are following three important points, which would help you while typing: </a:t>
            </a:r>
          </a:p>
          <a:p>
            <a:r>
              <a:rPr lang="en-US" dirty="0" smtClean="0"/>
              <a:t> Press Tab to go to next column. </a:t>
            </a:r>
          </a:p>
          <a:p>
            <a:r>
              <a:rPr lang="en-US" dirty="0" smtClean="0"/>
              <a:t> Press Enter to go to next row. </a:t>
            </a:r>
          </a:p>
          <a:p>
            <a:r>
              <a:rPr lang="en-US" dirty="0" smtClean="0"/>
              <a:t> Press Alt + Enter to enter a new line in the same column </a:t>
            </a:r>
          </a:p>
          <a:p>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latin typeface="Arial Rounded MT Bold" pitchFamily="34" charset="0"/>
              </a:rPr>
              <a:t>Functions:</a:t>
            </a:r>
            <a:endParaRPr lang="en-US" b="1" dirty="0">
              <a:solidFill>
                <a:schemeClr val="tx1"/>
              </a:solidFill>
              <a:latin typeface="Arial Rounded MT Bold" pitchFamily="34" charset="0"/>
            </a:endParaRPr>
          </a:p>
        </p:txBody>
      </p:sp>
      <p:pic>
        <p:nvPicPr>
          <p:cNvPr id="15363" name="Picture 3"/>
          <p:cNvPicPr>
            <a:picLocks noChangeAspect="1" noChangeArrowheads="1"/>
          </p:cNvPicPr>
          <p:nvPr/>
        </p:nvPicPr>
        <p:blipFill>
          <a:blip r:embed="rId3"/>
          <a:srcRect l="58203" b="63107"/>
          <a:stretch>
            <a:fillRect/>
          </a:stretch>
        </p:blipFill>
        <p:spPr bwMode="auto">
          <a:xfrm>
            <a:off x="1881165" y="1285860"/>
            <a:ext cx="7543297" cy="4214842"/>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a:bodyPr>
          <a:lstStyle/>
          <a:p>
            <a:r>
              <a:rPr lang="en-IN" sz="3600" dirty="0" smtClean="0">
                <a:solidFill>
                  <a:schemeClr val="tx1"/>
                </a:solidFill>
                <a:latin typeface="Arial Rounded MT Bold" pitchFamily="34" charset="0"/>
              </a:rPr>
              <a:t>Inserting Function:</a:t>
            </a:r>
            <a:endParaRPr lang="en-US" sz="3600" dirty="0">
              <a:solidFill>
                <a:schemeClr val="tx1"/>
              </a:solidFill>
              <a:latin typeface="Arial Rounded MT Bold" pitchFamily="34" charset="0"/>
            </a:endParaRPr>
          </a:p>
        </p:txBody>
      </p:sp>
      <p:pic>
        <p:nvPicPr>
          <p:cNvPr id="16386" name="Picture 2"/>
          <p:cNvPicPr>
            <a:picLocks noChangeAspect="1" noChangeArrowheads="1"/>
          </p:cNvPicPr>
          <p:nvPr/>
        </p:nvPicPr>
        <p:blipFill>
          <a:blip r:embed="rId3"/>
          <a:srcRect/>
          <a:stretch>
            <a:fillRect/>
          </a:stretch>
        </p:blipFill>
        <p:spPr bwMode="auto">
          <a:xfrm>
            <a:off x="2095480" y="1357298"/>
            <a:ext cx="6378575" cy="5075237"/>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latin typeface="Arial Rounded MT Bold" pitchFamily="34" charset="0"/>
              </a:rPr>
              <a:t>Formatting Cells:</a:t>
            </a:r>
            <a:endParaRPr lang="en-US" b="1" dirty="0">
              <a:solidFill>
                <a:schemeClr val="tx1"/>
              </a:solidFill>
              <a:latin typeface="Arial Rounded MT Bold" pitchFamily="34" charset="0"/>
            </a:endParaRPr>
          </a:p>
        </p:txBody>
      </p:sp>
      <p:pic>
        <p:nvPicPr>
          <p:cNvPr id="17411" name="Picture 3"/>
          <p:cNvPicPr>
            <a:picLocks noChangeAspect="1" noChangeArrowheads="1"/>
          </p:cNvPicPr>
          <p:nvPr/>
        </p:nvPicPr>
        <p:blipFill>
          <a:blip r:embed="rId3"/>
          <a:srcRect l="42969" r="35351" b="59830"/>
          <a:stretch>
            <a:fillRect/>
          </a:stretch>
        </p:blipFill>
        <p:spPr bwMode="auto">
          <a:xfrm>
            <a:off x="1595413" y="1142984"/>
            <a:ext cx="4798543" cy="3643338"/>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8436" name="Picture 4"/>
          <p:cNvPicPr>
            <a:picLocks noChangeAspect="1" noChangeArrowheads="1"/>
          </p:cNvPicPr>
          <p:nvPr/>
        </p:nvPicPr>
        <p:blipFill>
          <a:blip r:embed="rId3"/>
          <a:srcRect l="44141" t="6250" r="33007" b="48958"/>
          <a:stretch>
            <a:fillRect/>
          </a:stretch>
        </p:blipFill>
        <p:spPr bwMode="auto">
          <a:xfrm>
            <a:off x="1238224" y="357166"/>
            <a:ext cx="3887556" cy="4286280"/>
          </a:xfrm>
          <a:prstGeom prst="rect">
            <a:avLst/>
          </a:prstGeom>
          <a:noFill/>
          <a:ln w="9525">
            <a:noFill/>
            <a:miter lim="800000"/>
            <a:headEnd/>
            <a:tailEnd/>
          </a:ln>
          <a:effectLst/>
        </p:spPr>
      </p:pic>
      <p:pic>
        <p:nvPicPr>
          <p:cNvPr id="18437" name="Picture 5"/>
          <p:cNvPicPr>
            <a:picLocks noChangeAspect="1" noChangeArrowheads="1"/>
          </p:cNvPicPr>
          <p:nvPr/>
        </p:nvPicPr>
        <p:blipFill>
          <a:blip r:embed="rId4"/>
          <a:srcRect l="44140" t="5208" r="33594" b="46875"/>
          <a:stretch>
            <a:fillRect/>
          </a:stretch>
        </p:blipFill>
        <p:spPr bwMode="auto">
          <a:xfrm>
            <a:off x="5738818" y="285728"/>
            <a:ext cx="3658868" cy="4429156"/>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dirty="0" smtClean="0">
                <a:solidFill>
                  <a:schemeClr val="tx1"/>
                </a:solidFill>
                <a:latin typeface="Arial Rounded MT Bold" pitchFamily="34" charset="0"/>
              </a:rPr>
              <a:t>Setting </a:t>
            </a:r>
            <a:r>
              <a:rPr lang="en-IN" dirty="0" smtClean="0">
                <a:solidFill>
                  <a:schemeClr val="tx1"/>
                </a:solidFill>
                <a:latin typeface="Arial Rounded MT Bold" pitchFamily="34" charset="0"/>
              </a:rPr>
              <a:t> Page </a:t>
            </a:r>
            <a:r>
              <a:rPr lang="en-IN" dirty="0" smtClean="0">
                <a:solidFill>
                  <a:schemeClr val="tx1"/>
                </a:solidFill>
                <a:latin typeface="Arial Rounded MT Bold" pitchFamily="34" charset="0"/>
              </a:rPr>
              <a:t>layout :</a:t>
            </a:r>
            <a:endParaRPr lang="en-US" dirty="0">
              <a:solidFill>
                <a:schemeClr val="tx1"/>
              </a:solidFill>
              <a:latin typeface="Arial Rounded MT Bold" pitchFamily="34" charset="0"/>
            </a:endParaRPr>
          </a:p>
        </p:txBody>
      </p:sp>
      <p:pic>
        <p:nvPicPr>
          <p:cNvPr id="19458" name="Picture 2"/>
          <p:cNvPicPr>
            <a:picLocks noChangeAspect="1" noChangeArrowheads="1"/>
          </p:cNvPicPr>
          <p:nvPr/>
        </p:nvPicPr>
        <p:blipFill>
          <a:blip r:embed="rId3"/>
          <a:srcRect r="71508" b="80583"/>
          <a:stretch>
            <a:fillRect/>
          </a:stretch>
        </p:blipFill>
        <p:spPr bwMode="auto">
          <a:xfrm>
            <a:off x="1166785" y="1214422"/>
            <a:ext cx="6643735" cy="2928958"/>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dirty="0" smtClean="0">
                <a:solidFill>
                  <a:schemeClr val="tx1"/>
                </a:solidFill>
                <a:latin typeface="Arial Rounded MT Bold" pitchFamily="34" charset="0"/>
              </a:rPr>
              <a:t>Printing Spreadsheet</a:t>
            </a:r>
            <a:endParaRPr lang="en-US" dirty="0">
              <a:solidFill>
                <a:schemeClr val="tx1"/>
              </a:solidFill>
              <a:latin typeface="Arial Rounded MT Bold" pitchFamily="34" charset="0"/>
            </a:endParaRPr>
          </a:p>
        </p:txBody>
      </p:sp>
      <p:pic>
        <p:nvPicPr>
          <p:cNvPr id="20482" name="Picture 2"/>
          <p:cNvPicPr>
            <a:picLocks noChangeAspect="1" noChangeArrowheads="1"/>
          </p:cNvPicPr>
          <p:nvPr/>
        </p:nvPicPr>
        <p:blipFill>
          <a:blip r:embed="rId3"/>
          <a:srcRect/>
          <a:stretch>
            <a:fillRect/>
          </a:stretch>
        </p:blipFill>
        <p:spPr bwMode="auto">
          <a:xfrm>
            <a:off x="1809728" y="1643050"/>
            <a:ext cx="7121525" cy="4868863"/>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latin typeface="Arial Rounded MT Bold" pitchFamily="34" charset="0"/>
              </a:rPr>
              <a:t>Introduction to Internet:</a:t>
            </a:r>
            <a:endParaRPr lang="en-US" b="1" dirty="0">
              <a:solidFill>
                <a:schemeClr val="tx1"/>
              </a:solidFill>
              <a:latin typeface="Arial Rounded MT Bold" pitchFamily="34" charset="0"/>
            </a:endParaRPr>
          </a:p>
        </p:txBody>
      </p:sp>
      <p:sp>
        <p:nvSpPr>
          <p:cNvPr id="5" name="Subtitle 4"/>
          <p:cNvSpPr>
            <a:spLocks noGrp="1"/>
          </p:cNvSpPr>
          <p:nvPr>
            <p:ph type="subTitle" idx="1"/>
          </p:nvPr>
        </p:nvSpPr>
        <p:spPr>
          <a:xfrm>
            <a:off x="1551940" y="1714488"/>
            <a:ext cx="8023860" cy="4572032"/>
          </a:xfrm>
        </p:spPr>
        <p:txBody>
          <a:bodyPr/>
          <a:lstStyle/>
          <a:p>
            <a:r>
              <a:rPr lang="en-US" b="1" dirty="0" smtClean="0"/>
              <a:t>Internet Services allows us to access huge amount of information such as text, graphics, sound</a:t>
            </a:r>
          </a:p>
          <a:p>
            <a:r>
              <a:rPr lang="en-US" dirty="0" smtClean="0"/>
              <a:t>and software over the internet. Following diagram shows the four different categories of </a:t>
            </a:r>
            <a:r>
              <a:rPr lang="en-US" dirty="0" smtClean="0"/>
              <a:t>Internet Services</a:t>
            </a:r>
            <a:r>
              <a:rPr lang="en-US" dirty="0" smtClean="0"/>
              <a:t>.</a:t>
            </a:r>
            <a:endParaRPr lang="en-US" dirty="0">
              <a:solidFill>
                <a:schemeClr val="tx1"/>
              </a:solidFill>
              <a:latin typeface="Arial Unicode MS" pitchFamily="34" charset="-128"/>
              <a:ea typeface="Arial Unicode MS" pitchFamily="34" charset="-128"/>
              <a:cs typeface="Arial Unicode MS" pitchFamily="34" charset="-128"/>
            </a:endParaRPr>
          </a:p>
        </p:txBody>
      </p:sp>
      <p:pic>
        <p:nvPicPr>
          <p:cNvPr id="21508" name="Picture 4"/>
          <p:cNvPicPr>
            <a:picLocks noChangeAspect="1" noChangeArrowheads="1"/>
          </p:cNvPicPr>
          <p:nvPr/>
        </p:nvPicPr>
        <p:blipFill>
          <a:blip r:embed="rId3"/>
          <a:srcRect l="9375" t="27083" r="59570" b="53125"/>
          <a:stretch>
            <a:fillRect/>
          </a:stretch>
        </p:blipFill>
        <p:spPr bwMode="auto">
          <a:xfrm>
            <a:off x="2166918" y="3571876"/>
            <a:ext cx="6500858" cy="2330496"/>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US" b="1" dirty="0" smtClean="0">
                <a:solidFill>
                  <a:schemeClr val="tx1"/>
                </a:solidFill>
              </a:rPr>
              <a:t>Electronic Mail</a:t>
            </a:r>
            <a:endParaRPr lang="en-US" b="1" dirty="0">
              <a:solidFill>
                <a:schemeClr val="tx1"/>
              </a:solidFill>
              <a:latin typeface="Arial Rounded MT Bold" pitchFamily="34" charset="0"/>
            </a:endParaRPr>
          </a:p>
        </p:txBody>
      </p:sp>
      <p:sp>
        <p:nvSpPr>
          <p:cNvPr id="5" name="Subtitle 4"/>
          <p:cNvSpPr>
            <a:spLocks noGrp="1"/>
          </p:cNvSpPr>
          <p:nvPr>
            <p:ph type="subTitle" idx="1"/>
          </p:nvPr>
        </p:nvSpPr>
        <p:spPr>
          <a:xfrm>
            <a:off x="1551940" y="1714488"/>
            <a:ext cx="8023860" cy="4572032"/>
          </a:xfrm>
        </p:spPr>
        <p:txBody>
          <a:bodyPr/>
          <a:lstStyle/>
          <a:p>
            <a:r>
              <a:rPr lang="en-US" dirty="0" smtClean="0"/>
              <a:t>Used to send electronic message over the internet</a:t>
            </a:r>
            <a:r>
              <a:rPr lang="en-US" dirty="0" smtClean="0"/>
              <a:t>.</a:t>
            </a:r>
          </a:p>
          <a:p>
            <a:r>
              <a:rPr lang="en-IN" dirty="0" smtClean="0">
                <a:solidFill>
                  <a:schemeClr val="tx1"/>
                </a:solidFill>
                <a:latin typeface="Arial Unicode MS" pitchFamily="34" charset="-128"/>
                <a:ea typeface="Arial Unicode MS" pitchFamily="34" charset="-128"/>
                <a:cs typeface="Arial Unicode MS" pitchFamily="34" charset="-128"/>
              </a:rPr>
              <a:t>Email Service provider: Google-Gmail, Yahoo-Yahoo-mail</a:t>
            </a:r>
            <a:r>
              <a:rPr lang="en-IN" dirty="0" smtClean="0">
                <a:solidFill>
                  <a:schemeClr val="tx1"/>
                </a:solidFill>
                <a:latin typeface="Arial Unicode MS" pitchFamily="34" charset="-128"/>
                <a:ea typeface="Arial Unicode MS" pitchFamily="34" charset="-128"/>
                <a:cs typeface="Arial Unicode MS" pitchFamily="34" charset="-128"/>
              </a:rPr>
              <a:t>, </a:t>
            </a:r>
            <a:r>
              <a:rPr lang="en-IN" dirty="0" err="1" smtClean="0">
                <a:solidFill>
                  <a:schemeClr val="tx1"/>
                </a:solidFill>
                <a:latin typeface="Arial Unicode MS" pitchFamily="34" charset="-128"/>
                <a:ea typeface="Arial Unicode MS" pitchFamily="34" charset="-128"/>
                <a:cs typeface="Arial Unicode MS" pitchFamily="34" charset="-128"/>
              </a:rPr>
              <a:t>R</a:t>
            </a:r>
            <a:r>
              <a:rPr lang="en-IN" dirty="0" err="1" smtClean="0">
                <a:solidFill>
                  <a:schemeClr val="tx1"/>
                </a:solidFill>
                <a:latin typeface="Arial Unicode MS" pitchFamily="34" charset="-128"/>
                <a:ea typeface="Arial Unicode MS" pitchFamily="34" charset="-128"/>
                <a:cs typeface="Arial Unicode MS" pitchFamily="34" charset="-128"/>
              </a:rPr>
              <a:t>ediff</a:t>
            </a:r>
            <a:r>
              <a:rPr lang="en-IN" dirty="0" smtClean="0">
                <a:solidFill>
                  <a:schemeClr val="tx1"/>
                </a:solidFill>
                <a:latin typeface="Arial Unicode MS" pitchFamily="34" charset="-128"/>
                <a:ea typeface="Arial Unicode MS" pitchFamily="34" charset="-128"/>
                <a:cs typeface="Arial Unicode MS" pitchFamily="34" charset="-128"/>
              </a:rPr>
              <a:t>-mail.</a:t>
            </a:r>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242" y="274638"/>
            <a:ext cx="8122920" cy="1868478"/>
          </a:xfrm>
        </p:spPr>
        <p:txBody>
          <a:bodyPr>
            <a:noAutofit/>
          </a:bodyPr>
          <a:lstStyle/>
          <a:p>
            <a:r>
              <a:rPr lang="en-IN" sz="2800" dirty="0" smtClean="0">
                <a:latin typeface="Arial Unicode MS" pitchFamily="34" charset="-128"/>
                <a:ea typeface="Arial Unicode MS" pitchFamily="34" charset="-128"/>
                <a:cs typeface="Arial Unicode MS" pitchFamily="34" charset="-128"/>
              </a:rPr>
              <a:t>Def: </a:t>
            </a:r>
            <a:r>
              <a:rPr lang="en-IN" sz="2800" b="1" dirty="0" smtClean="0">
                <a:solidFill>
                  <a:schemeClr val="tx1"/>
                </a:solidFill>
                <a:latin typeface="Arial Unicode MS" pitchFamily="34" charset="-128"/>
                <a:ea typeface="Arial Unicode MS" pitchFamily="34" charset="-128"/>
                <a:cs typeface="Arial Unicode MS" pitchFamily="34" charset="-128"/>
              </a:rPr>
              <a:t>“Computer is an Electronic device that accepts data from user, process it and produces results.”</a:t>
            </a:r>
            <a:br>
              <a:rPr lang="en-IN" sz="2800" b="1" dirty="0" smtClean="0">
                <a:solidFill>
                  <a:schemeClr val="tx1"/>
                </a:solidFill>
                <a:latin typeface="Arial Unicode MS" pitchFamily="34" charset="-128"/>
                <a:ea typeface="Arial Unicode MS" pitchFamily="34" charset="-128"/>
                <a:cs typeface="Arial Unicode MS" pitchFamily="34" charset="-128"/>
              </a:rPr>
            </a:br>
            <a:endParaRPr lang="en-US" sz="2800" dirty="0">
              <a:latin typeface="Arial Unicode MS" pitchFamily="34" charset="-128"/>
              <a:ea typeface="Arial Unicode MS" pitchFamily="34" charset="-128"/>
              <a:cs typeface="Arial Unicode MS" pitchFamily="34" charset="-128"/>
            </a:endParaRPr>
          </a:p>
        </p:txBody>
      </p:sp>
      <p:pic>
        <p:nvPicPr>
          <p:cNvPr id="1026" name="Picture 2" descr="C:\Program Files (x86)\Microsoft Office\MEDIA\CAGCAT10\j0285750.wmf"/>
          <p:cNvPicPr>
            <a:picLocks noGrp="1" noChangeAspect="1" noChangeArrowheads="1"/>
          </p:cNvPicPr>
          <p:nvPr>
            <p:ph idx="1"/>
          </p:nvPr>
        </p:nvPicPr>
        <p:blipFill>
          <a:blip r:embed="rId2"/>
          <a:srcRect/>
          <a:stretch>
            <a:fillRect/>
          </a:stretch>
        </p:blipFill>
        <p:spPr bwMode="auto">
          <a:xfrm>
            <a:off x="4310058" y="3429000"/>
            <a:ext cx="5463610" cy="3357586"/>
          </a:xfrm>
          <a:prstGeom prst="rect">
            <a:avLst/>
          </a:prstGeom>
          <a:noFill/>
        </p:spPr>
      </p:pic>
      <p:pic>
        <p:nvPicPr>
          <p:cNvPr id="1027" name="Picture 3"/>
          <p:cNvPicPr>
            <a:picLocks noChangeAspect="1" noChangeArrowheads="1"/>
          </p:cNvPicPr>
          <p:nvPr/>
        </p:nvPicPr>
        <p:blipFill>
          <a:blip r:embed="rId3"/>
          <a:srcRect r="25979" b="5556"/>
          <a:stretch>
            <a:fillRect/>
          </a:stretch>
        </p:blipFill>
        <p:spPr bwMode="auto">
          <a:xfrm>
            <a:off x="1166786" y="2143116"/>
            <a:ext cx="3143272" cy="2888412"/>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US" b="1" dirty="0" smtClean="0">
                <a:solidFill>
                  <a:schemeClr val="tx1"/>
                </a:solidFill>
              </a:rPr>
              <a:t>Web </a:t>
            </a:r>
            <a:r>
              <a:rPr lang="en-US" b="1" dirty="0" smtClean="0">
                <a:solidFill>
                  <a:schemeClr val="tx1"/>
                </a:solidFill>
              </a:rPr>
              <a:t>Services:</a:t>
            </a:r>
            <a:endParaRPr lang="en-US" b="1" dirty="0">
              <a:solidFill>
                <a:schemeClr val="tx1"/>
              </a:solidFill>
              <a:latin typeface="Arial Rounded MT Bold" pitchFamily="34" charset="0"/>
            </a:endParaRPr>
          </a:p>
        </p:txBody>
      </p:sp>
      <p:sp>
        <p:nvSpPr>
          <p:cNvPr id="5" name="Subtitle 4"/>
          <p:cNvSpPr>
            <a:spLocks noGrp="1"/>
          </p:cNvSpPr>
          <p:nvPr>
            <p:ph type="subTitle" idx="1"/>
          </p:nvPr>
        </p:nvSpPr>
        <p:spPr>
          <a:xfrm>
            <a:off x="1551940" y="1714488"/>
            <a:ext cx="8023860" cy="4572032"/>
          </a:xfrm>
        </p:spPr>
        <p:txBody>
          <a:bodyPr/>
          <a:lstStyle/>
          <a:p>
            <a:r>
              <a:rPr lang="en-US" b="1" dirty="0" smtClean="0"/>
              <a:t>World Wide Web </a:t>
            </a:r>
            <a:r>
              <a:rPr lang="en-US" b="1" i="1" dirty="0" smtClean="0"/>
              <a:t>WWW</a:t>
            </a:r>
          </a:p>
          <a:p>
            <a:r>
              <a:rPr lang="en-US" dirty="0" smtClean="0"/>
              <a:t>WWW is also known as W3. It offers a way to access documents spread over the several servers</a:t>
            </a:r>
          </a:p>
          <a:p>
            <a:r>
              <a:rPr lang="en-US" dirty="0" smtClean="0"/>
              <a:t>over the internet. These documents may contain texts, graphics, audio, video, hyperlinks. The</a:t>
            </a:r>
          </a:p>
          <a:p>
            <a:r>
              <a:rPr lang="en-US" dirty="0" smtClean="0"/>
              <a:t>hyperlinks allow the users to navigate between the documents.</a:t>
            </a:r>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1068838"/>
          </a:xfrm>
        </p:spPr>
        <p:txBody>
          <a:bodyPr>
            <a:normAutofit fontScale="90000"/>
          </a:bodyPr>
          <a:lstStyle/>
          <a:p>
            <a:r>
              <a:rPr lang="en-US" b="1" dirty="0" smtClean="0"/>
              <a:t>Web </a:t>
            </a:r>
            <a:r>
              <a:rPr lang="en-US" b="1" dirty="0" smtClean="0"/>
              <a:t>Browser</a:t>
            </a:r>
            <a:r>
              <a:rPr lang="en-US" b="1" dirty="0" smtClean="0"/>
              <a:t/>
            </a:r>
            <a:br>
              <a:rPr lang="en-US" b="1" dirty="0" smtClean="0"/>
            </a:br>
            <a:endParaRPr lang="en-US" b="1" dirty="0">
              <a:solidFill>
                <a:schemeClr val="tx1"/>
              </a:solidFill>
              <a:latin typeface="Arial Rounded MT Bold" pitchFamily="34" charset="0"/>
            </a:endParaRPr>
          </a:p>
        </p:txBody>
      </p:sp>
      <p:sp>
        <p:nvSpPr>
          <p:cNvPr id="5" name="Subtitle 4"/>
          <p:cNvSpPr>
            <a:spLocks noGrp="1"/>
          </p:cNvSpPr>
          <p:nvPr>
            <p:ph type="subTitle" idx="1"/>
          </p:nvPr>
        </p:nvSpPr>
        <p:spPr>
          <a:xfrm>
            <a:off x="1551940" y="1714488"/>
            <a:ext cx="7901654" cy="4286280"/>
          </a:xfrm>
        </p:spPr>
        <p:txBody>
          <a:bodyPr/>
          <a:lstStyle/>
          <a:p>
            <a:pPr>
              <a:buFont typeface="Arial" pitchFamily="34" charset="0"/>
              <a:buChar char="•"/>
            </a:pPr>
            <a:r>
              <a:rPr lang="en-US" dirty="0" smtClean="0">
                <a:solidFill>
                  <a:schemeClr val="tx1"/>
                </a:solidFill>
              </a:rPr>
              <a:t>web </a:t>
            </a:r>
            <a:r>
              <a:rPr lang="en-US" dirty="0" smtClean="0">
                <a:solidFill>
                  <a:schemeClr val="tx1"/>
                </a:solidFill>
              </a:rPr>
              <a:t>Browser is an application software that allows us to view and explore information on the</a:t>
            </a:r>
          </a:p>
          <a:p>
            <a:pPr>
              <a:buFont typeface="Arial" pitchFamily="34" charset="0"/>
              <a:buChar char="•"/>
            </a:pPr>
            <a:r>
              <a:rPr lang="en-US" dirty="0" smtClean="0">
                <a:solidFill>
                  <a:schemeClr val="tx1"/>
                </a:solidFill>
              </a:rPr>
              <a:t>web. User can request for any web page by just entering a URL into address bar.</a:t>
            </a:r>
          </a:p>
          <a:p>
            <a:pPr>
              <a:buFont typeface="Arial" pitchFamily="34" charset="0"/>
              <a:buChar char="•"/>
            </a:pPr>
            <a:r>
              <a:rPr lang="en-US" dirty="0" smtClean="0">
                <a:solidFill>
                  <a:schemeClr val="tx1"/>
                </a:solidFill>
              </a:rPr>
              <a:t>Web browser can show text, audio, video, animation and more. It is the responsibility of a web</a:t>
            </a:r>
          </a:p>
          <a:p>
            <a:pPr>
              <a:buFont typeface="Arial" pitchFamily="34" charset="0"/>
              <a:buChar char="•"/>
            </a:pPr>
            <a:r>
              <a:rPr lang="en-US" dirty="0" smtClean="0">
                <a:solidFill>
                  <a:schemeClr val="tx1"/>
                </a:solidFill>
              </a:rPr>
              <a:t>browser to interpret text and commands contained in the web page</a:t>
            </a:r>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latin typeface="Arial Rounded MT Bold" pitchFamily="34" charset="0"/>
              </a:rPr>
              <a:t>Some browsers:</a:t>
            </a:r>
            <a:endParaRPr lang="en-US" b="1" dirty="0">
              <a:solidFill>
                <a:schemeClr val="tx1"/>
              </a:solidFill>
              <a:latin typeface="Arial Rounded MT Bold" pitchFamily="34" charset="0"/>
            </a:endParaRPr>
          </a:p>
        </p:txBody>
      </p:sp>
      <p:pic>
        <p:nvPicPr>
          <p:cNvPr id="23554" name="Picture 2"/>
          <p:cNvPicPr>
            <a:picLocks noChangeAspect="1" noChangeArrowheads="1"/>
          </p:cNvPicPr>
          <p:nvPr/>
        </p:nvPicPr>
        <p:blipFill>
          <a:blip r:embed="rId3"/>
          <a:srcRect l="10188" t="40093" r="12757" b="40093"/>
          <a:stretch>
            <a:fillRect/>
          </a:stretch>
        </p:blipFill>
        <p:spPr bwMode="auto">
          <a:xfrm>
            <a:off x="1666851" y="1500174"/>
            <a:ext cx="7620053" cy="2786082"/>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latin typeface="Arial Rounded MT Bold" pitchFamily="34" charset="0"/>
              </a:rPr>
              <a:t>Internet Explorer:</a:t>
            </a:r>
            <a:endParaRPr lang="en-US" b="1" dirty="0">
              <a:solidFill>
                <a:schemeClr val="tx1"/>
              </a:solidFill>
              <a:latin typeface="Arial Rounded MT Bold" pitchFamily="34" charset="0"/>
            </a:endParaRPr>
          </a:p>
        </p:txBody>
      </p:sp>
      <p:pic>
        <p:nvPicPr>
          <p:cNvPr id="24578" name="Picture 2"/>
          <p:cNvPicPr>
            <a:picLocks noChangeAspect="1" noChangeArrowheads="1"/>
          </p:cNvPicPr>
          <p:nvPr/>
        </p:nvPicPr>
        <p:blipFill>
          <a:blip r:embed="rId3"/>
          <a:srcRect l="19178" t="34589" r="12757" b="7069"/>
          <a:stretch>
            <a:fillRect/>
          </a:stretch>
        </p:blipFill>
        <p:spPr bwMode="auto">
          <a:xfrm>
            <a:off x="2309794" y="1500174"/>
            <a:ext cx="4714908" cy="4714908"/>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latin typeface="Arial Rounded MT Bold" pitchFamily="34" charset="0"/>
              </a:rPr>
              <a:t>E-Government:</a:t>
            </a:r>
            <a:endParaRPr lang="en-US" b="1" dirty="0">
              <a:solidFill>
                <a:schemeClr val="tx1"/>
              </a:solidFill>
              <a:latin typeface="Arial Rounded MT Bold" pitchFamily="34" charset="0"/>
            </a:endParaRPr>
          </a:p>
        </p:txBody>
      </p:sp>
      <p:sp>
        <p:nvSpPr>
          <p:cNvPr id="5" name="Subtitle 4"/>
          <p:cNvSpPr>
            <a:spLocks noGrp="1"/>
          </p:cNvSpPr>
          <p:nvPr>
            <p:ph type="subTitle" idx="1"/>
          </p:nvPr>
        </p:nvSpPr>
        <p:spPr>
          <a:xfrm>
            <a:off x="1551940" y="1500174"/>
            <a:ext cx="8023860" cy="4786346"/>
          </a:xfrm>
        </p:spPr>
        <p:txBody>
          <a:bodyPr>
            <a:normAutofit fontScale="92500"/>
          </a:bodyPr>
          <a:lstStyle/>
          <a:p>
            <a:r>
              <a:rPr lang="en-US" dirty="0" smtClean="0">
                <a:latin typeface="Arial Unicode MS" pitchFamily="34" charset="-128"/>
                <a:ea typeface="Arial Unicode MS" pitchFamily="34" charset="-128"/>
                <a:cs typeface="Arial Unicode MS" pitchFamily="34" charset="-128"/>
              </a:rPr>
              <a:t>India’s experience in E-Governance / ICT initiatives has demonstrated significant success in improving</a:t>
            </a:r>
          </a:p>
          <a:p>
            <a:r>
              <a:rPr lang="en-US" dirty="0" smtClean="0">
                <a:latin typeface="Arial Unicode MS" pitchFamily="34" charset="-128"/>
                <a:ea typeface="Arial Unicode MS" pitchFamily="34" charset="-128"/>
                <a:cs typeface="Arial Unicode MS" pitchFamily="34" charset="-128"/>
              </a:rPr>
              <a:t>accessibility, cutting down costs, reducing corruption, extending help and increased access to un-served</a:t>
            </a:r>
          </a:p>
          <a:p>
            <a:r>
              <a:rPr lang="en-US" dirty="0" smtClean="0">
                <a:latin typeface="Arial Unicode MS" pitchFamily="34" charset="-128"/>
                <a:ea typeface="Arial Unicode MS" pitchFamily="34" charset="-128"/>
                <a:cs typeface="Arial Unicode MS" pitchFamily="34" charset="-128"/>
              </a:rPr>
              <a:t>groups. In this phase of experimentation, many e-initiatives have reached millions of people belonging to</a:t>
            </a:r>
          </a:p>
          <a:p>
            <a:r>
              <a:rPr lang="en-US" dirty="0" smtClean="0">
                <a:latin typeface="Arial Unicode MS" pitchFamily="34" charset="-128"/>
                <a:ea typeface="Arial Unicode MS" pitchFamily="34" charset="-128"/>
                <a:cs typeface="Arial Unicode MS" pitchFamily="34" charset="-128"/>
              </a:rPr>
              <a:t>these sections of society. Improved access to information and services has provided economic and social</a:t>
            </a:r>
          </a:p>
          <a:p>
            <a:r>
              <a:rPr lang="en-US" dirty="0" smtClean="0">
                <a:latin typeface="Arial Unicode MS" pitchFamily="34" charset="-128"/>
                <a:ea typeface="Arial Unicode MS" pitchFamily="34" charset="-128"/>
                <a:cs typeface="Arial Unicode MS" pitchFamily="34" charset="-128"/>
              </a:rPr>
              <a:t>development opportunities, facilitated participation and communication in policy and decision-making</a:t>
            </a:r>
          </a:p>
          <a:p>
            <a:r>
              <a:rPr lang="en-US" dirty="0" smtClean="0">
                <a:latin typeface="Arial Unicode MS" pitchFamily="34" charset="-128"/>
                <a:ea typeface="Arial Unicode MS" pitchFamily="34" charset="-128"/>
                <a:cs typeface="Arial Unicode MS" pitchFamily="34" charset="-128"/>
              </a:rPr>
              <a:t>processes and empowerment of the weakest groups.</a:t>
            </a:r>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US" dirty="0" smtClean="0"/>
              <a:t>e-Government</a:t>
            </a:r>
            <a:endParaRPr lang="en-US" b="1" dirty="0">
              <a:solidFill>
                <a:schemeClr val="tx1"/>
              </a:solidFill>
              <a:latin typeface="Arial Rounded MT Bold" pitchFamily="34" charset="0"/>
            </a:endParaRPr>
          </a:p>
        </p:txBody>
      </p:sp>
      <p:sp>
        <p:nvSpPr>
          <p:cNvPr id="5" name="Subtitle 4"/>
          <p:cNvSpPr>
            <a:spLocks noGrp="1"/>
          </p:cNvSpPr>
          <p:nvPr>
            <p:ph type="subTitle" idx="1"/>
          </p:nvPr>
        </p:nvSpPr>
        <p:spPr>
          <a:xfrm>
            <a:off x="1551940" y="1714488"/>
            <a:ext cx="8023860" cy="4572032"/>
          </a:xfrm>
        </p:spPr>
        <p:txBody>
          <a:bodyPr>
            <a:normAutofit lnSpcReduction="10000"/>
          </a:bodyPr>
          <a:lstStyle/>
          <a:p>
            <a:r>
              <a:rPr lang="en-US" dirty="0" smtClean="0"/>
              <a:t>e-Government is not simply a matter of giving government officials computers or automating old practices.</a:t>
            </a:r>
          </a:p>
          <a:p>
            <a:r>
              <a:rPr lang="en-US" dirty="0" smtClean="0"/>
              <a:t>Neither the use of computers nor the automation of complex procedures can bring about greater</a:t>
            </a:r>
          </a:p>
          <a:p>
            <a:r>
              <a:rPr lang="en-US" dirty="0" smtClean="0"/>
              <a:t>effectiveness in government or promote civic participation. Focusing solely on technological solutions will</a:t>
            </a:r>
          </a:p>
          <a:p>
            <a:r>
              <a:rPr lang="en-US" dirty="0" smtClean="0"/>
              <a:t>not change the mentality of bureaucrats who view the citizen as neither a customer of government nor a</a:t>
            </a:r>
          </a:p>
          <a:p>
            <a:r>
              <a:rPr lang="en-US" dirty="0" smtClean="0"/>
              <a:t>participant in decision-making.</a:t>
            </a:r>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a:bodyPr>
          <a:lstStyle/>
          <a:p>
            <a:r>
              <a:rPr lang="en-IN" sz="3600" dirty="0" smtClean="0">
                <a:solidFill>
                  <a:schemeClr val="tx1"/>
                </a:solidFill>
                <a:latin typeface="Arial Rounded MT Bold" pitchFamily="34" charset="0"/>
              </a:rPr>
              <a:t>E-Government</a:t>
            </a:r>
            <a:endParaRPr lang="en-US" sz="3600" dirty="0">
              <a:solidFill>
                <a:schemeClr val="tx1"/>
              </a:solidFill>
              <a:latin typeface="Arial Rounded MT Bold" pitchFamily="34" charset="0"/>
            </a:endParaRPr>
          </a:p>
        </p:txBody>
      </p:sp>
      <p:sp>
        <p:nvSpPr>
          <p:cNvPr id="5" name="Subtitle 4"/>
          <p:cNvSpPr>
            <a:spLocks noGrp="1"/>
          </p:cNvSpPr>
          <p:nvPr>
            <p:ph type="subTitle" idx="1"/>
          </p:nvPr>
        </p:nvSpPr>
        <p:spPr>
          <a:xfrm>
            <a:off x="1551940" y="1714488"/>
            <a:ext cx="8023860" cy="4572032"/>
          </a:xfrm>
        </p:spPr>
        <p:txBody>
          <a:bodyPr/>
          <a:lstStyle/>
          <a:p>
            <a:pPr>
              <a:lnSpc>
                <a:spcPct val="200000"/>
              </a:lnSpc>
              <a:buFont typeface="Wingdings" pitchFamily="2" charset="2"/>
              <a:buChar char="q"/>
            </a:pPr>
            <a:r>
              <a:rPr lang="en-IN" dirty="0" smtClean="0">
                <a:solidFill>
                  <a:schemeClr val="tx1"/>
                </a:solidFill>
                <a:latin typeface="Arial Unicode MS" pitchFamily="34" charset="-128"/>
                <a:ea typeface="Arial Unicode MS" pitchFamily="34" charset="-128"/>
                <a:cs typeface="Arial Unicode MS" pitchFamily="34" charset="-128"/>
              </a:rPr>
              <a:t>Simple;</a:t>
            </a:r>
          </a:p>
          <a:p>
            <a:pPr>
              <a:lnSpc>
                <a:spcPct val="200000"/>
              </a:lnSpc>
              <a:buFont typeface="Wingdings" pitchFamily="2" charset="2"/>
              <a:buChar char="q"/>
            </a:pPr>
            <a:r>
              <a:rPr lang="en-IN" dirty="0" smtClean="0">
                <a:solidFill>
                  <a:schemeClr val="tx1"/>
                </a:solidFill>
                <a:latin typeface="Arial Unicode MS" pitchFamily="34" charset="-128"/>
                <a:ea typeface="Arial Unicode MS" pitchFamily="34" charset="-128"/>
                <a:cs typeface="Arial Unicode MS" pitchFamily="34" charset="-128"/>
              </a:rPr>
              <a:t>Moral;</a:t>
            </a:r>
          </a:p>
          <a:p>
            <a:pPr>
              <a:lnSpc>
                <a:spcPct val="200000"/>
              </a:lnSpc>
              <a:buFont typeface="Wingdings" pitchFamily="2" charset="2"/>
              <a:buChar char="q"/>
            </a:pPr>
            <a:r>
              <a:rPr lang="en-IN" dirty="0" smtClean="0">
                <a:solidFill>
                  <a:schemeClr val="tx1"/>
                </a:solidFill>
                <a:latin typeface="Arial Unicode MS" pitchFamily="34" charset="-128"/>
                <a:ea typeface="Arial Unicode MS" pitchFamily="34" charset="-128"/>
                <a:cs typeface="Arial Unicode MS" pitchFamily="34" charset="-128"/>
              </a:rPr>
              <a:t>Accountable;</a:t>
            </a:r>
          </a:p>
          <a:p>
            <a:pPr>
              <a:lnSpc>
                <a:spcPct val="200000"/>
              </a:lnSpc>
              <a:buFont typeface="Wingdings" pitchFamily="2" charset="2"/>
              <a:buChar char="q"/>
            </a:pPr>
            <a:r>
              <a:rPr lang="en-IN" dirty="0" smtClean="0">
                <a:solidFill>
                  <a:schemeClr val="tx1"/>
                </a:solidFill>
                <a:latin typeface="Arial Unicode MS" pitchFamily="34" charset="-128"/>
                <a:ea typeface="Arial Unicode MS" pitchFamily="34" charset="-128"/>
                <a:cs typeface="Arial Unicode MS" pitchFamily="34" charset="-128"/>
              </a:rPr>
              <a:t>Responsive;</a:t>
            </a:r>
          </a:p>
          <a:p>
            <a:pPr>
              <a:lnSpc>
                <a:spcPct val="200000"/>
              </a:lnSpc>
              <a:buFont typeface="Wingdings" pitchFamily="2" charset="2"/>
              <a:buChar char="q"/>
            </a:pPr>
            <a:r>
              <a:rPr lang="en-IN" dirty="0" smtClean="0">
                <a:solidFill>
                  <a:schemeClr val="tx1"/>
                </a:solidFill>
                <a:latin typeface="Arial Unicode MS" pitchFamily="34" charset="-128"/>
                <a:ea typeface="Arial Unicode MS" pitchFamily="34" charset="-128"/>
                <a:cs typeface="Arial Unicode MS" pitchFamily="34" charset="-128"/>
              </a:rPr>
              <a:t>Transparent;</a:t>
            </a:r>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a:bodyPr>
          <a:lstStyle/>
          <a:p>
            <a:r>
              <a:rPr lang="en-IN" sz="3600" dirty="0" smtClean="0">
                <a:solidFill>
                  <a:schemeClr val="tx1"/>
                </a:solidFill>
                <a:latin typeface="Arial Rounded MT Bold" pitchFamily="34" charset="0"/>
              </a:rPr>
              <a:t>E-Learning:</a:t>
            </a:r>
            <a:endParaRPr lang="en-US" sz="3600" dirty="0">
              <a:solidFill>
                <a:schemeClr val="tx1"/>
              </a:solidFill>
              <a:latin typeface="Arial Rounded MT Bold" pitchFamily="34" charset="0"/>
            </a:endParaRPr>
          </a:p>
        </p:txBody>
      </p:sp>
      <p:sp>
        <p:nvSpPr>
          <p:cNvPr id="5" name="Subtitle 4"/>
          <p:cNvSpPr>
            <a:spLocks noGrp="1"/>
          </p:cNvSpPr>
          <p:nvPr>
            <p:ph type="subTitle" idx="1"/>
          </p:nvPr>
        </p:nvSpPr>
        <p:spPr>
          <a:xfrm>
            <a:off x="1551940" y="1714488"/>
            <a:ext cx="8023860" cy="4572032"/>
          </a:xfrm>
        </p:spPr>
        <p:txBody>
          <a:bodyPr>
            <a:normAutofit fontScale="92500"/>
          </a:bodyPr>
          <a:lstStyle/>
          <a:p>
            <a:r>
              <a:rPr lang="en-US" dirty="0" smtClean="0"/>
              <a:t>E-learning has developed as a superior contrasting</a:t>
            </a:r>
          </a:p>
          <a:p>
            <a:r>
              <a:rPr lang="en-US" dirty="0" smtClean="0"/>
              <a:t>option to conventional method of teaching. Traditional</a:t>
            </a:r>
          </a:p>
          <a:p>
            <a:r>
              <a:rPr lang="en-US" dirty="0" smtClean="0"/>
              <a:t>teaching is based either on inside the classrooms or outside the</a:t>
            </a:r>
          </a:p>
          <a:p>
            <a:r>
              <a:rPr lang="en-US" dirty="0" smtClean="0"/>
              <a:t>classrooms, whereas, e-learning exploits computers and the</a:t>
            </a:r>
          </a:p>
          <a:p>
            <a:r>
              <a:rPr lang="en-US" dirty="0" smtClean="0"/>
              <a:t>internet. People can learn anytime and anywhere with the help</a:t>
            </a:r>
          </a:p>
          <a:p>
            <a:r>
              <a:rPr lang="en-US" dirty="0" smtClean="0"/>
              <a:t>of e-learning. It includes training, delivery of information and</a:t>
            </a:r>
          </a:p>
          <a:p>
            <a:r>
              <a:rPr lang="en-US" dirty="0" smtClean="0"/>
              <a:t>guidance from (subject) experts. It is also flexible and has no</a:t>
            </a:r>
          </a:p>
          <a:p>
            <a:r>
              <a:rPr lang="en-US" dirty="0" smtClean="0"/>
              <a:t>time limits.</a:t>
            </a:r>
            <a:endParaRPr lang="en-US" dirty="0">
              <a:solidFill>
                <a:schemeClr val="tx1"/>
              </a:solidFill>
              <a:latin typeface="Arial Unicode MS" pitchFamily="34" charset="-128"/>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E-Commerce:</a:t>
            </a:r>
            <a:endParaRPr lang="en-US" dirty="0"/>
          </a:p>
        </p:txBody>
      </p:sp>
      <p:sp>
        <p:nvSpPr>
          <p:cNvPr id="3" name="Content Placeholder 2"/>
          <p:cNvSpPr>
            <a:spLocks noGrp="1"/>
          </p:cNvSpPr>
          <p:nvPr>
            <p:ph idx="1"/>
          </p:nvPr>
        </p:nvSpPr>
        <p:spPr/>
        <p:txBody>
          <a:bodyPr/>
          <a:lstStyle/>
          <a:p>
            <a:r>
              <a:rPr lang="en-US" dirty="0" smtClean="0"/>
              <a:t>E-commerce as a transaction of</a:t>
            </a:r>
          </a:p>
          <a:p>
            <a:r>
              <a:rPr lang="en-US" dirty="0" smtClean="0"/>
              <a:t>buying or selling online. Electronic commerce is the</a:t>
            </a:r>
          </a:p>
          <a:p>
            <a:r>
              <a:rPr lang="fr-FR" dirty="0" smtClean="0"/>
              <a:t>expansion of e-commerce. E-commerce exploits technologies</a:t>
            </a:r>
          </a:p>
          <a:p>
            <a:r>
              <a:rPr lang="en-US" dirty="0" smtClean="0"/>
              <a:t>such as mobile commerce, electronic funds transfer, </a:t>
            </a:r>
            <a:r>
              <a:rPr lang="en-US" dirty="0" smtClean="0"/>
              <a:t>supply-</a:t>
            </a:r>
            <a:r>
              <a:rPr lang="fr-FR" dirty="0" err="1" smtClean="0"/>
              <a:t>chain</a:t>
            </a:r>
            <a:r>
              <a:rPr lang="fr-FR" dirty="0" smtClean="0"/>
              <a:t> </a:t>
            </a:r>
            <a:r>
              <a:rPr lang="fr-FR" dirty="0" smtClean="0"/>
              <a:t>management, internet marketing, online transaction, </a:t>
            </a:r>
            <a:r>
              <a:rPr lang="fr-FR" dirty="0" smtClean="0"/>
              <a:t>etc.</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pPr algn="just"/>
            <a:r>
              <a:rPr lang="en-IN" dirty="0" smtClean="0"/>
              <a:t>Characteristics of a Computer</a:t>
            </a:r>
            <a:endParaRPr lang="en-US" dirty="0"/>
          </a:p>
        </p:txBody>
      </p:sp>
      <p:sp>
        <p:nvSpPr>
          <p:cNvPr id="6" name="Subtitle 4"/>
          <p:cNvSpPr>
            <a:spLocks noGrp="1"/>
          </p:cNvSpPr>
          <p:nvPr>
            <p:ph type="subTitle" idx="1"/>
          </p:nvPr>
        </p:nvSpPr>
        <p:spPr>
          <a:xfrm>
            <a:off x="1238230" y="1714488"/>
            <a:ext cx="8429684" cy="4286280"/>
          </a:xfrm>
        </p:spPr>
        <p:txBody>
          <a:bodyPr>
            <a:noAutofit/>
          </a:bodyPr>
          <a:lstStyle/>
          <a:p>
            <a:pPr algn="just">
              <a:buFont typeface="Arial" pitchFamily="34" charset="0"/>
              <a:buChar char="•"/>
            </a:pPr>
            <a:r>
              <a:rPr lang="en-IN" sz="2400" b="1" dirty="0" smtClean="0">
                <a:solidFill>
                  <a:srgbClr val="FF0000"/>
                </a:solidFill>
              </a:rPr>
              <a:t>Speed:</a:t>
            </a:r>
            <a:r>
              <a:rPr lang="en-IN" sz="2400" dirty="0" smtClean="0">
                <a:solidFill>
                  <a:schemeClr val="tx1"/>
                </a:solidFill>
              </a:rPr>
              <a:t> </a:t>
            </a:r>
            <a:r>
              <a:rPr lang="en-IN" sz="2400" dirty="0" smtClean="0">
                <a:solidFill>
                  <a:schemeClr val="tx1"/>
                </a:solidFill>
              </a:rPr>
              <a:t>A computer works with high speed and accuracy, about millions instructions per </a:t>
            </a:r>
            <a:r>
              <a:rPr lang="en-IN" sz="2400" dirty="0" smtClean="0">
                <a:solidFill>
                  <a:schemeClr val="tx1"/>
                </a:solidFill>
              </a:rPr>
              <a:t>second.</a:t>
            </a:r>
          </a:p>
          <a:p>
            <a:pPr algn="just"/>
            <a:endParaRPr lang="en-IN" sz="2400" dirty="0" smtClean="0">
              <a:solidFill>
                <a:schemeClr val="tx1"/>
              </a:solidFill>
            </a:endParaRPr>
          </a:p>
          <a:p>
            <a:pPr algn="just">
              <a:buFont typeface="Arial" pitchFamily="34" charset="0"/>
              <a:buChar char="•"/>
            </a:pPr>
            <a:r>
              <a:rPr lang="en-IN" sz="2400" b="1" dirty="0" smtClean="0">
                <a:solidFill>
                  <a:srgbClr val="FF0000"/>
                </a:solidFill>
              </a:rPr>
              <a:t>Accuracy: </a:t>
            </a:r>
            <a:r>
              <a:rPr lang="en-IN" sz="2400" dirty="0" smtClean="0">
                <a:solidFill>
                  <a:schemeClr val="tx1"/>
                </a:solidFill>
              </a:rPr>
              <a:t> </a:t>
            </a:r>
            <a:r>
              <a:rPr lang="en-IN" sz="2400" dirty="0" smtClean="0">
                <a:solidFill>
                  <a:schemeClr val="tx1"/>
                </a:solidFill>
              </a:rPr>
              <a:t>Calculations performed are 100% accurate</a:t>
            </a:r>
            <a:r>
              <a:rPr lang="en-IN" sz="2400" dirty="0" smtClean="0">
                <a:solidFill>
                  <a:schemeClr val="tx1"/>
                </a:solidFill>
              </a:rPr>
              <a:t>.</a:t>
            </a:r>
          </a:p>
          <a:p>
            <a:pPr algn="just">
              <a:buFont typeface="Arial" pitchFamily="34" charset="0"/>
              <a:buChar char="•"/>
            </a:pPr>
            <a:endParaRPr lang="en-IN" sz="2400" dirty="0" smtClean="0">
              <a:solidFill>
                <a:schemeClr val="tx1"/>
              </a:solidFill>
            </a:endParaRPr>
          </a:p>
          <a:p>
            <a:pPr algn="just">
              <a:buFont typeface="Arial" pitchFamily="34" charset="0"/>
              <a:buChar char="•"/>
            </a:pPr>
            <a:r>
              <a:rPr lang="en-IN" sz="2400" b="1" dirty="0" smtClean="0">
                <a:solidFill>
                  <a:srgbClr val="FF0000"/>
                </a:solidFill>
              </a:rPr>
              <a:t>Versatility: </a:t>
            </a:r>
            <a:r>
              <a:rPr lang="en-IN" sz="2400" dirty="0" smtClean="0">
                <a:solidFill>
                  <a:schemeClr val="tx1"/>
                </a:solidFill>
              </a:rPr>
              <a:t>Capable of performing different kind of works</a:t>
            </a:r>
            <a:r>
              <a:rPr lang="en-IN" sz="2400" dirty="0" smtClean="0">
                <a:solidFill>
                  <a:schemeClr val="tx1"/>
                </a:solidFill>
              </a:rPr>
              <a:t>.</a:t>
            </a:r>
          </a:p>
          <a:p>
            <a:pPr algn="just"/>
            <a:endParaRPr lang="en-IN" sz="2400" dirty="0" smtClean="0">
              <a:solidFill>
                <a:schemeClr val="tx1"/>
              </a:solidFill>
            </a:endParaRPr>
          </a:p>
          <a:p>
            <a:pPr algn="just">
              <a:buFont typeface="Arial" pitchFamily="34" charset="0"/>
              <a:buChar char="•"/>
            </a:pPr>
            <a:r>
              <a:rPr lang="en-IN" sz="2400" b="1" dirty="0" smtClean="0">
                <a:solidFill>
                  <a:srgbClr val="FF0000"/>
                </a:solidFill>
              </a:rPr>
              <a:t>Reliable Engineering: </a:t>
            </a:r>
            <a:r>
              <a:rPr lang="en-IN" sz="2400" dirty="0" smtClean="0">
                <a:solidFill>
                  <a:schemeClr val="tx1"/>
                </a:solidFill>
              </a:rPr>
              <a:t>Consistent result for similar set of data</a:t>
            </a:r>
            <a:r>
              <a:rPr lang="en-IN" sz="2400" dirty="0" smtClean="0">
                <a:solidFill>
                  <a:schemeClr val="tx1"/>
                </a:solidFill>
              </a:rPr>
              <a:t>.</a:t>
            </a:r>
          </a:p>
          <a:p>
            <a:pPr algn="just">
              <a:buFont typeface="Arial" pitchFamily="34" charset="0"/>
              <a:buChar char="•"/>
            </a:pPr>
            <a:endParaRPr lang="en-IN" sz="2400" b="1" dirty="0" smtClean="0">
              <a:solidFill>
                <a:srgbClr val="FF0000"/>
              </a:solidFill>
            </a:endParaRPr>
          </a:p>
          <a:p>
            <a:pPr algn="just">
              <a:buFont typeface="Arial" pitchFamily="34" charset="0"/>
              <a:buChar char="•"/>
            </a:pPr>
            <a:r>
              <a:rPr lang="en-IN" sz="2400" b="1" dirty="0" smtClean="0">
                <a:solidFill>
                  <a:srgbClr val="FF0000"/>
                </a:solidFill>
              </a:rPr>
              <a:t>Storage:</a:t>
            </a:r>
            <a:r>
              <a:rPr lang="en-IN" sz="2400" dirty="0" smtClean="0">
                <a:solidFill>
                  <a:srgbClr val="FF0000"/>
                </a:solidFill>
              </a:rPr>
              <a:t> Built-in </a:t>
            </a:r>
            <a:r>
              <a:rPr lang="en-IN" sz="2400" dirty="0" smtClean="0">
                <a:solidFill>
                  <a:schemeClr val="tx1"/>
                </a:solidFill>
              </a:rPr>
              <a:t>Memory is called primary memory to store data, secondary storage refers to hard-disk, removable storages</a:t>
            </a:r>
            <a:r>
              <a:rPr lang="en-IN" sz="2400" dirty="0" smtClean="0">
                <a:solidFill>
                  <a:schemeClr val="tx1"/>
                </a:solidFill>
              </a:rPr>
              <a:t>.</a:t>
            </a:r>
            <a:endParaRPr lang="en-IN" sz="2400" dirty="0" smtClean="0">
              <a:solidFill>
                <a:srgbClr val="FF0000"/>
              </a:solidFill>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dirty="0" smtClean="0"/>
              <a:t>Limitations of a Computer</a:t>
            </a:r>
            <a:endParaRPr lang="en-US" dirty="0"/>
          </a:p>
        </p:txBody>
      </p:sp>
      <p:sp>
        <p:nvSpPr>
          <p:cNvPr id="5" name="Subtitle 4"/>
          <p:cNvSpPr>
            <a:spLocks noGrp="1"/>
          </p:cNvSpPr>
          <p:nvPr>
            <p:ph type="subTitle" idx="1"/>
          </p:nvPr>
        </p:nvSpPr>
        <p:spPr>
          <a:xfrm>
            <a:off x="1551940" y="1714488"/>
            <a:ext cx="8023860" cy="4572032"/>
          </a:xfrm>
        </p:spPr>
        <p:txBody>
          <a:bodyPr>
            <a:normAutofit/>
          </a:bodyPr>
          <a:lstStyle/>
          <a:p>
            <a:endParaRPr lang="en-US" sz="2400" dirty="0" smtClean="0">
              <a:solidFill>
                <a:schemeClr val="tx1"/>
              </a:solidFill>
              <a:latin typeface="Arial Rounded MT Bold" pitchFamily="34" charset="0"/>
            </a:endParaRPr>
          </a:p>
          <a:p>
            <a:r>
              <a:rPr lang="en-US" sz="2400" dirty="0" smtClean="0">
                <a:solidFill>
                  <a:schemeClr val="tx1"/>
                </a:solidFill>
                <a:latin typeface="Arial Rounded MT Bold" pitchFamily="34" charset="0"/>
              </a:rPr>
              <a:t>A computer is a machine that has no intelligence to perform any task. </a:t>
            </a:r>
          </a:p>
          <a:p>
            <a:r>
              <a:rPr lang="en-US" sz="2400" dirty="0" smtClean="0">
                <a:solidFill>
                  <a:schemeClr val="tx1"/>
                </a:solidFill>
                <a:latin typeface="Arial Rounded MT Bold" pitchFamily="34" charset="0"/>
              </a:rPr>
              <a:t> Each instruction has to be given to the computer. </a:t>
            </a:r>
          </a:p>
          <a:p>
            <a:r>
              <a:rPr lang="en-US" sz="2400" dirty="0" smtClean="0">
                <a:solidFill>
                  <a:schemeClr val="tx1"/>
                </a:solidFill>
                <a:latin typeface="Arial Rounded MT Bold" pitchFamily="34" charset="0"/>
              </a:rPr>
              <a:t> A computer cannot take any decision on its own. </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dirty="0" smtClean="0"/>
              <a:t>Types of Computers:</a:t>
            </a:r>
            <a:endParaRPr lang="en-US" dirty="0"/>
          </a:p>
        </p:txBody>
      </p:sp>
      <p:pic>
        <p:nvPicPr>
          <p:cNvPr id="2051" name="Picture 3"/>
          <p:cNvPicPr>
            <a:picLocks noChangeAspect="1" noChangeArrowheads="1"/>
          </p:cNvPicPr>
          <p:nvPr/>
        </p:nvPicPr>
        <p:blipFill>
          <a:blip r:embed="rId3"/>
          <a:srcRect/>
          <a:stretch>
            <a:fillRect/>
          </a:stretch>
        </p:blipFill>
        <p:spPr bwMode="auto">
          <a:xfrm>
            <a:off x="2738422" y="3143248"/>
            <a:ext cx="5047722" cy="3357586"/>
          </a:xfrm>
          <a:prstGeom prst="rect">
            <a:avLst/>
          </a:prstGeom>
          <a:noFill/>
          <a:ln w="9525">
            <a:noFill/>
            <a:miter lim="800000"/>
            <a:headEnd/>
            <a:tailEnd/>
          </a:ln>
          <a:effectLst/>
        </p:spPr>
      </p:pic>
      <p:sp>
        <p:nvSpPr>
          <p:cNvPr id="9" name="Title 3"/>
          <p:cNvSpPr txBox="1">
            <a:spLocks/>
          </p:cNvSpPr>
          <p:nvPr/>
        </p:nvSpPr>
        <p:spPr>
          <a:xfrm>
            <a:off x="1572610" y="1645782"/>
            <a:ext cx="8023860" cy="711648"/>
          </a:xfrm>
          <a:prstGeom prst="rect">
            <a:avLst/>
          </a:prstGeom>
        </p:spPr>
        <p:txBody>
          <a:bodyPr anchor="b">
            <a:normAutofit fontScale="97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300" b="1" i="0" u="none" strike="noStrike" kern="1200" cap="none" spc="0" normalizeH="0" baseline="0" noProof="0" dirty="0" smtClean="0">
                <a:ln>
                  <a:noFill/>
                </a:ln>
                <a:effectLst>
                  <a:outerShdw blurRad="50000" dist="30000" dir="5400000" algn="tl" rotWithShape="0">
                    <a:srgbClr val="000000">
                      <a:alpha val="30000"/>
                    </a:srgbClr>
                  </a:outerShdw>
                </a:effectLst>
                <a:uLnTx/>
                <a:uFillTx/>
                <a:latin typeface="+mj-lt"/>
                <a:ea typeface="+mj-ea"/>
                <a:cs typeface="+mj-cs"/>
              </a:rPr>
              <a:t>Desktop</a:t>
            </a:r>
            <a:endParaRPr kumimoji="0" lang="en-US" sz="4300" b="1" i="0" u="none" strike="noStrike" kern="1200" cap="none" spc="0" normalizeH="0" baseline="0" noProof="0" dirty="0">
              <a:ln>
                <a:noFill/>
              </a:ln>
              <a:effectLst>
                <a:outerShdw blurRad="50000" dist="30000" dir="5400000" algn="tl" rotWithShape="0">
                  <a:srgbClr val="000000">
                    <a:alpha val="30000"/>
                  </a:srgbClr>
                </a:outerShdw>
              </a:effectLst>
              <a:uLnTx/>
              <a:uFillTx/>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rPr>
              <a:t>Laptop</a:t>
            </a:r>
            <a:endParaRPr lang="en-US" b="1" dirty="0">
              <a:solidFill>
                <a:schemeClr val="tx1"/>
              </a:solidFill>
            </a:endParaRPr>
          </a:p>
        </p:txBody>
      </p:sp>
      <p:pic>
        <p:nvPicPr>
          <p:cNvPr id="2052" name="Picture 4"/>
          <p:cNvPicPr>
            <a:picLocks noChangeAspect="1" noChangeArrowheads="1"/>
          </p:cNvPicPr>
          <p:nvPr/>
        </p:nvPicPr>
        <p:blipFill>
          <a:blip r:embed="rId3"/>
          <a:srcRect/>
          <a:stretch>
            <a:fillRect/>
          </a:stretch>
        </p:blipFill>
        <p:spPr bwMode="auto">
          <a:xfrm>
            <a:off x="1238224" y="1421416"/>
            <a:ext cx="4122739" cy="3007716"/>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6096008" y="3406802"/>
            <a:ext cx="2772676" cy="2736842"/>
          </a:xfrm>
          <a:prstGeom prst="rect">
            <a:avLst/>
          </a:prstGeom>
          <a:noFill/>
          <a:ln w="9525">
            <a:noFill/>
            <a:miter lim="800000"/>
            <a:headEnd/>
            <a:tailEnd/>
          </a:ln>
          <a:effectLst/>
        </p:spPr>
      </p:pic>
      <p:sp>
        <p:nvSpPr>
          <p:cNvPr id="10" name="Title 3"/>
          <p:cNvSpPr txBox="1">
            <a:spLocks/>
          </p:cNvSpPr>
          <p:nvPr/>
        </p:nvSpPr>
        <p:spPr>
          <a:xfrm>
            <a:off x="1381100" y="4931930"/>
            <a:ext cx="4572032" cy="1426028"/>
          </a:xfrm>
          <a:prstGeom prst="rect">
            <a:avLst/>
          </a:prstGeom>
        </p:spPr>
        <p:txBody>
          <a:bodyPr anchor="b">
            <a:normAutofit fontScale="975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4300" b="1" i="0" u="none" strike="noStrike" kern="1200" cap="none" spc="0" normalizeH="0" baseline="0" noProof="0" dirty="0" smtClean="0">
                <a:ln>
                  <a:noFill/>
                </a:ln>
                <a:solidFill>
                  <a:schemeClr val="tx1"/>
                </a:solidFill>
                <a:effectLst>
                  <a:outerShdw blurRad="50000" dist="30000" dir="5400000" algn="tl" rotWithShape="0">
                    <a:srgbClr val="000000">
                      <a:alpha val="30000"/>
                    </a:srgbClr>
                  </a:outerShdw>
                </a:effectLst>
                <a:uLnTx/>
                <a:uFillTx/>
                <a:latin typeface="+mj-lt"/>
                <a:ea typeface="+mj-ea"/>
                <a:cs typeface="+mj-cs"/>
              </a:rPr>
              <a:t>Tablet</a:t>
            </a:r>
            <a:endParaRPr kumimoji="0" lang="en-US" sz="4300" b="1" i="0" u="none" strike="noStrike" kern="1200" cap="none" spc="0" normalizeH="0" baseline="0" noProof="0" dirty="0">
              <a:ln>
                <a:noFill/>
              </a:ln>
              <a:solidFill>
                <a:schemeClr val="tx1"/>
              </a:solidFill>
              <a:effectLst>
                <a:outerShdw blurRad="50000" dist="30000" dir="5400000" algn="tl" rotWithShape="0">
                  <a:srgbClr val="000000">
                    <a:alpha val="30000"/>
                  </a:srgbClr>
                </a:outerShdw>
              </a:effectLst>
              <a:uLnTx/>
              <a:uFillTx/>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p:nvPr>
        </p:nvSpPr>
        <p:spPr>
          <a:xfrm>
            <a:off x="1551940" y="359898"/>
            <a:ext cx="8023860" cy="711648"/>
          </a:xfrm>
        </p:spPr>
        <p:txBody>
          <a:bodyPr>
            <a:normAutofit fontScale="90000"/>
          </a:bodyPr>
          <a:lstStyle/>
          <a:p>
            <a:r>
              <a:rPr lang="en-IN" b="1" dirty="0" smtClean="0">
                <a:solidFill>
                  <a:schemeClr val="tx1"/>
                </a:solidFill>
              </a:rPr>
              <a:t>Server (Computer)</a:t>
            </a:r>
            <a:endParaRPr lang="en-US" b="1" dirty="0">
              <a:solidFill>
                <a:schemeClr val="tx1"/>
              </a:solidFill>
            </a:endParaRPr>
          </a:p>
        </p:txBody>
      </p:sp>
      <p:pic>
        <p:nvPicPr>
          <p:cNvPr id="2054" name="Picture 6"/>
          <p:cNvPicPr>
            <a:picLocks noChangeAspect="1" noChangeArrowheads="1"/>
          </p:cNvPicPr>
          <p:nvPr/>
        </p:nvPicPr>
        <p:blipFill>
          <a:blip r:embed="rId3"/>
          <a:srcRect/>
          <a:stretch>
            <a:fillRect/>
          </a:stretch>
        </p:blipFill>
        <p:spPr bwMode="auto">
          <a:xfrm>
            <a:off x="4095744" y="2025650"/>
            <a:ext cx="5568950" cy="4832350"/>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Override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10.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1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12.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13.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14.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15.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16.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17.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18.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19.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0.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2.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3.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4.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5.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6.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7.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8.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9.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3.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30.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3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32.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33.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34.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35.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36.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37.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38.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39.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4.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40.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4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42.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5.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6.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7.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8.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9.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Origin</Template>
  <TotalTime>176</TotalTime>
  <Words>1396</Words>
  <Application>Microsoft Office PowerPoint</Application>
  <PresentationFormat>A4 Paper (210x297 mm)</PresentationFormat>
  <Paragraphs>181</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Solstice</vt:lpstr>
      <vt:lpstr>Sant Gadge Baba Amravati University  Ph. D. Coursework  Module 2   ICT :</vt:lpstr>
      <vt:lpstr>Syllabus</vt:lpstr>
      <vt:lpstr>What is IT, ICT</vt:lpstr>
      <vt:lpstr>Def: “Computer is an Electronic device that accepts data from user, process it and produces results.” </vt:lpstr>
      <vt:lpstr>Characteristics of a Computer</vt:lpstr>
      <vt:lpstr>Limitations of a Computer</vt:lpstr>
      <vt:lpstr>Types of Computers:</vt:lpstr>
      <vt:lpstr>Laptop</vt:lpstr>
      <vt:lpstr>Server (Computer)</vt:lpstr>
      <vt:lpstr>Super computer</vt:lpstr>
      <vt:lpstr>Main parts of a Computer</vt:lpstr>
      <vt:lpstr>Software:</vt:lpstr>
      <vt:lpstr>What is Internet, Intranet and Extranet</vt:lpstr>
      <vt:lpstr>Slide 14</vt:lpstr>
      <vt:lpstr>Operating System (OS):</vt:lpstr>
      <vt:lpstr>Following are some of important functions of an operating System. </vt:lpstr>
      <vt:lpstr>File management system:</vt:lpstr>
      <vt:lpstr>Memory Management </vt:lpstr>
      <vt:lpstr>WORD</vt:lpstr>
      <vt:lpstr>Slide 20</vt:lpstr>
      <vt:lpstr>Slide 21</vt:lpstr>
      <vt:lpstr>Slide 22</vt:lpstr>
      <vt:lpstr>Slide 23</vt:lpstr>
      <vt:lpstr>Paragraph formatting</vt:lpstr>
      <vt:lpstr>Print:</vt:lpstr>
      <vt:lpstr>Slide 26</vt:lpstr>
      <vt:lpstr>Insert:-&gt; equation/symbols</vt:lpstr>
      <vt:lpstr>Referencing/Indexing tools</vt:lpstr>
      <vt:lpstr>Spreadsheet:</vt:lpstr>
      <vt:lpstr>Inserting Values</vt:lpstr>
      <vt:lpstr>Navigations</vt:lpstr>
      <vt:lpstr>Functions:</vt:lpstr>
      <vt:lpstr>Inserting Function:</vt:lpstr>
      <vt:lpstr>Formatting Cells:</vt:lpstr>
      <vt:lpstr>Slide 35</vt:lpstr>
      <vt:lpstr>Setting  Page layout :</vt:lpstr>
      <vt:lpstr>Printing Spreadsheet</vt:lpstr>
      <vt:lpstr>Introduction to Internet:</vt:lpstr>
      <vt:lpstr>Electronic Mail</vt:lpstr>
      <vt:lpstr>Web Services:</vt:lpstr>
      <vt:lpstr>Web Browser </vt:lpstr>
      <vt:lpstr>Some browsers:</vt:lpstr>
      <vt:lpstr>Internet Explorer:</vt:lpstr>
      <vt:lpstr>E-Government:</vt:lpstr>
      <vt:lpstr>e-Government</vt:lpstr>
      <vt:lpstr>E-Government</vt:lpstr>
      <vt:lpstr>E-Learning:</vt:lpstr>
      <vt:lpstr>E-Commerce: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Lectures on Ph.D. ICT Module</dc:title>
  <dc:creator>CHANDRAKANT</dc:creator>
  <cp:lastModifiedBy>CHANDRAKANT</cp:lastModifiedBy>
  <cp:revision>20</cp:revision>
  <dcterms:created xsi:type="dcterms:W3CDTF">2022-09-29T03:59:01Z</dcterms:created>
  <dcterms:modified xsi:type="dcterms:W3CDTF">2022-09-29T11:07:50Z</dcterms:modified>
</cp:coreProperties>
</file>